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257" r:id="rId4"/>
    <p:sldId id="358" r:id="rId5"/>
    <p:sldId id="326" r:id="rId6"/>
    <p:sldId id="360" r:id="rId7"/>
    <p:sldId id="325" r:id="rId8"/>
    <p:sldId id="327" r:id="rId9"/>
    <p:sldId id="328" r:id="rId10"/>
    <p:sldId id="329" r:id="rId11"/>
    <p:sldId id="361" r:id="rId12"/>
    <p:sldId id="359" r:id="rId13"/>
    <p:sldId id="363" r:id="rId14"/>
    <p:sldId id="344" r:id="rId15"/>
    <p:sldId id="345" r:id="rId16"/>
    <p:sldId id="341" r:id="rId17"/>
    <p:sldId id="343" r:id="rId18"/>
    <p:sldId id="346" r:id="rId19"/>
    <p:sldId id="348" r:id="rId20"/>
    <p:sldId id="350" r:id="rId21"/>
    <p:sldId id="352" r:id="rId22"/>
    <p:sldId id="354" r:id="rId23"/>
    <p:sldId id="317" r:id="rId24"/>
    <p:sldId id="364" r:id="rId25"/>
    <p:sldId id="324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ei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3CC"/>
    <a:srgbClr val="8D0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25"/>
  </p:normalViewPr>
  <p:slideViewPr>
    <p:cSldViewPr>
      <p:cViewPr>
        <p:scale>
          <a:sx n="85" d="100"/>
          <a:sy n="85" d="100"/>
        </p:scale>
        <p:origin x="177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Table3_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barker.IPA\Dropbox\TUP%20RA%20Folder\Presentations\CGAP%20June%202015\Quantile_Graphs_CGA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Size'!$B$3:$B$9</c:f>
                <c:numCache>
                  <c:formatCode>General</c:formatCode>
                  <c:ptCount val="7"/>
                  <c:pt idx="0">
                    <c:v>0.04508</c:v>
                  </c:pt>
                  <c:pt idx="1">
                    <c:v>0.13328</c:v>
                  </c:pt>
                  <c:pt idx="2">
                    <c:v>0.09604</c:v>
                  </c:pt>
                  <c:pt idx="3">
                    <c:v>0.09604</c:v>
                  </c:pt>
                  <c:pt idx="4">
                    <c:v>0.1568</c:v>
                  </c:pt>
                  <c:pt idx="5">
                    <c:v>0.12544</c:v>
                  </c:pt>
                  <c:pt idx="6">
                    <c:v>0.09408</c:v>
                  </c:pt>
                </c:numCache>
              </c:numRef>
            </c:plus>
            <c:minus>
              <c:numRef>
                <c:f>'Bar Size'!$B$3:$B$9</c:f>
                <c:numCache>
                  <c:formatCode>General</c:formatCode>
                  <c:ptCount val="7"/>
                  <c:pt idx="0">
                    <c:v>0.04508</c:v>
                  </c:pt>
                  <c:pt idx="1">
                    <c:v>0.13328</c:v>
                  </c:pt>
                  <c:pt idx="2">
                    <c:v>0.09604</c:v>
                  </c:pt>
                  <c:pt idx="3">
                    <c:v>0.09604</c:v>
                  </c:pt>
                  <c:pt idx="4">
                    <c:v>0.1568</c:v>
                  </c:pt>
                  <c:pt idx="5">
                    <c:v>0.12544</c:v>
                  </c:pt>
                  <c:pt idx="6">
                    <c:v>0.09408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'Cross-Country'!$B$3:$B$9</c:f>
              <c:numCache>
                <c:formatCode>0.00</c:formatCode>
                <c:ptCount val="7"/>
                <c:pt idx="0">
                  <c:v>0.122</c:v>
                </c:pt>
                <c:pt idx="1">
                  <c:v>0.239</c:v>
                </c:pt>
                <c:pt idx="2">
                  <c:v>0.097</c:v>
                </c:pt>
                <c:pt idx="3">
                  <c:v>0.011</c:v>
                </c:pt>
                <c:pt idx="4">
                  <c:v>0.296</c:v>
                </c:pt>
                <c:pt idx="5">
                  <c:v>0.171</c:v>
                </c:pt>
                <c:pt idx="6">
                  <c:v>0.048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Size'!$B$12:$B$18</c:f>
                <c:numCache>
                  <c:formatCode>General</c:formatCode>
                  <c:ptCount val="7"/>
                  <c:pt idx="0">
                    <c:v>0.04704</c:v>
                  </c:pt>
                  <c:pt idx="1">
                    <c:v>0.14504</c:v>
                  </c:pt>
                  <c:pt idx="2">
                    <c:v>0.098</c:v>
                  </c:pt>
                  <c:pt idx="3">
                    <c:v>0.09016</c:v>
                  </c:pt>
                  <c:pt idx="4">
                    <c:v>0.12936</c:v>
                  </c:pt>
                  <c:pt idx="5">
                    <c:v>0.13132</c:v>
                  </c:pt>
                  <c:pt idx="6">
                    <c:v>0.10976</c:v>
                  </c:pt>
                </c:numCache>
              </c:numRef>
            </c:plus>
            <c:minus>
              <c:numRef>
                <c:f>'Bar Size'!$B$12:$B$18</c:f>
                <c:numCache>
                  <c:formatCode>General</c:formatCode>
                  <c:ptCount val="7"/>
                  <c:pt idx="0">
                    <c:v>0.04704</c:v>
                  </c:pt>
                  <c:pt idx="1">
                    <c:v>0.14504</c:v>
                  </c:pt>
                  <c:pt idx="2">
                    <c:v>0.098</c:v>
                  </c:pt>
                  <c:pt idx="3">
                    <c:v>0.09016</c:v>
                  </c:pt>
                  <c:pt idx="4">
                    <c:v>0.12936</c:v>
                  </c:pt>
                  <c:pt idx="5">
                    <c:v>0.13132</c:v>
                  </c:pt>
                  <c:pt idx="6">
                    <c:v>0.10976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'Cross-Country'!$B$11:$B$17</c:f>
              <c:numCache>
                <c:formatCode>0.00</c:formatCode>
                <c:ptCount val="7"/>
                <c:pt idx="0">
                  <c:v>0.12</c:v>
                </c:pt>
                <c:pt idx="1">
                  <c:v>0.347</c:v>
                </c:pt>
                <c:pt idx="2">
                  <c:v>0.136</c:v>
                </c:pt>
                <c:pt idx="3">
                  <c:v>-0.07</c:v>
                </c:pt>
                <c:pt idx="4">
                  <c:v>0.228</c:v>
                </c:pt>
                <c:pt idx="5">
                  <c:v>0.117</c:v>
                </c:pt>
                <c:pt idx="6">
                  <c:v>0.096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676448"/>
        <c:axId val="-2087776176"/>
      </c:barChart>
      <c:catAx>
        <c:axId val="-208867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7776176"/>
        <c:crosses val="autoZero"/>
        <c:auto val="1"/>
        <c:lblAlgn val="ctr"/>
        <c:lblOffset val="100"/>
        <c:noMultiLvlLbl val="0"/>
      </c:catAx>
      <c:valAx>
        <c:axId val="-208777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67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Size'!$C$3:$C$9</c:f>
                <c:numCache>
                  <c:formatCode>General</c:formatCode>
                  <c:ptCount val="7"/>
                  <c:pt idx="0">
                    <c:v>0.04312</c:v>
                  </c:pt>
                  <c:pt idx="1">
                    <c:v>0.11956</c:v>
                  </c:pt>
                  <c:pt idx="2">
                    <c:v>0.08624</c:v>
                  </c:pt>
                  <c:pt idx="3">
                    <c:v>0.09212</c:v>
                  </c:pt>
                  <c:pt idx="4">
                    <c:v>0.13328</c:v>
                  </c:pt>
                  <c:pt idx="5">
                    <c:v>0.10976</c:v>
                  </c:pt>
                  <c:pt idx="6">
                    <c:v>0.10192</c:v>
                  </c:pt>
                </c:numCache>
              </c:numRef>
            </c:plus>
            <c:minus>
              <c:numRef>
                <c:f>'Bar Size'!$C$3:$C$9</c:f>
                <c:numCache>
                  <c:formatCode>General</c:formatCode>
                  <c:ptCount val="7"/>
                  <c:pt idx="0">
                    <c:v>0.04312</c:v>
                  </c:pt>
                  <c:pt idx="1">
                    <c:v>0.11956</c:v>
                  </c:pt>
                  <c:pt idx="2">
                    <c:v>0.08624</c:v>
                  </c:pt>
                  <c:pt idx="3">
                    <c:v>0.09212</c:v>
                  </c:pt>
                  <c:pt idx="4">
                    <c:v>0.13328</c:v>
                  </c:pt>
                  <c:pt idx="5">
                    <c:v>0.10976</c:v>
                  </c:pt>
                  <c:pt idx="6">
                    <c:v>0.10192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'Cross-Country'!$C$3:$C$9</c:f>
              <c:numCache>
                <c:formatCode>0.00</c:formatCode>
                <c:ptCount val="7"/>
                <c:pt idx="0">
                  <c:v>0.107</c:v>
                </c:pt>
                <c:pt idx="1">
                  <c:v>0.139</c:v>
                </c:pt>
                <c:pt idx="2">
                  <c:v>0.065</c:v>
                </c:pt>
                <c:pt idx="3">
                  <c:v>0.136</c:v>
                </c:pt>
                <c:pt idx="4">
                  <c:v>0.238</c:v>
                </c:pt>
                <c:pt idx="5">
                  <c:v>0.117</c:v>
                </c:pt>
                <c:pt idx="6">
                  <c:v>0.02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Size'!$C$12:$C$18</c:f>
                <c:numCache>
                  <c:formatCode>General</c:formatCode>
                  <c:ptCount val="7"/>
                  <c:pt idx="0">
                    <c:v>0.04312</c:v>
                  </c:pt>
                  <c:pt idx="1">
                    <c:v>0.11956</c:v>
                  </c:pt>
                  <c:pt idx="2">
                    <c:v>0.0882</c:v>
                  </c:pt>
                  <c:pt idx="3">
                    <c:v>0.09996</c:v>
                  </c:pt>
                  <c:pt idx="4">
                    <c:v>0.12348</c:v>
                  </c:pt>
                  <c:pt idx="5">
                    <c:v>0.11564</c:v>
                  </c:pt>
                  <c:pt idx="6">
                    <c:v>0.0882</c:v>
                  </c:pt>
                </c:numCache>
              </c:numRef>
            </c:plus>
            <c:minus>
              <c:numRef>
                <c:f>'Bar Size'!$C$12:$C$18</c:f>
                <c:numCache>
                  <c:formatCode>General</c:formatCode>
                  <c:ptCount val="7"/>
                  <c:pt idx="0">
                    <c:v>0.04312</c:v>
                  </c:pt>
                  <c:pt idx="1">
                    <c:v>0.11956</c:v>
                  </c:pt>
                  <c:pt idx="2">
                    <c:v>0.0882</c:v>
                  </c:pt>
                  <c:pt idx="3">
                    <c:v>0.09996</c:v>
                  </c:pt>
                  <c:pt idx="4">
                    <c:v>0.12348</c:v>
                  </c:pt>
                  <c:pt idx="5">
                    <c:v>0.11564</c:v>
                  </c:pt>
                  <c:pt idx="6">
                    <c:v>0.0882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'Cross-Country'!$C$11:$C$17</c:f>
              <c:numCache>
                <c:formatCode>0.00</c:formatCode>
                <c:ptCount val="7"/>
                <c:pt idx="0">
                  <c:v>0.113</c:v>
                </c:pt>
                <c:pt idx="1">
                  <c:v>0.186</c:v>
                </c:pt>
                <c:pt idx="2">
                  <c:v>0.077</c:v>
                </c:pt>
                <c:pt idx="3">
                  <c:v>0.088</c:v>
                </c:pt>
                <c:pt idx="4">
                  <c:v>0.278</c:v>
                </c:pt>
                <c:pt idx="5">
                  <c:v>0.058</c:v>
                </c:pt>
                <c:pt idx="6">
                  <c:v>0.064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044336"/>
        <c:axId val="-2088452208"/>
      </c:barChart>
      <c:catAx>
        <c:axId val="-208804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8452208"/>
        <c:crosses val="autoZero"/>
        <c:auto val="1"/>
        <c:lblAlgn val="ctr"/>
        <c:lblOffset val="100"/>
        <c:noMultiLvlLbl val="0"/>
      </c:catAx>
      <c:valAx>
        <c:axId val="-208845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044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Size'!$D$3:$D$9</c:f>
                <c:numCache>
                  <c:formatCode>General</c:formatCode>
                  <c:ptCount val="7"/>
                  <c:pt idx="0">
                    <c:v>0.04508</c:v>
                  </c:pt>
                  <c:pt idx="1">
                    <c:v>0.11564</c:v>
                  </c:pt>
                  <c:pt idx="2">
                    <c:v>0.09604</c:v>
                  </c:pt>
                  <c:pt idx="3">
                    <c:v>0.09996</c:v>
                  </c:pt>
                  <c:pt idx="4">
                    <c:v>0.17444</c:v>
                  </c:pt>
                  <c:pt idx="5">
                    <c:v>0.12348</c:v>
                  </c:pt>
                  <c:pt idx="6">
                    <c:v>0.08232</c:v>
                  </c:pt>
                </c:numCache>
              </c:numRef>
            </c:plus>
            <c:minus>
              <c:numRef>
                <c:f>'Bar Size'!$D$3:$D$9</c:f>
                <c:numCache>
                  <c:formatCode>General</c:formatCode>
                  <c:ptCount val="7"/>
                  <c:pt idx="0">
                    <c:v>0.04508</c:v>
                  </c:pt>
                  <c:pt idx="1">
                    <c:v>0.11564</c:v>
                  </c:pt>
                  <c:pt idx="2">
                    <c:v>0.09604</c:v>
                  </c:pt>
                  <c:pt idx="3">
                    <c:v>0.09996</c:v>
                  </c:pt>
                  <c:pt idx="4">
                    <c:v>0.17444</c:v>
                  </c:pt>
                  <c:pt idx="5">
                    <c:v>0.12348</c:v>
                  </c:pt>
                  <c:pt idx="6">
                    <c:v>0.08232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'Cross-Country'!$D$3:$D$9</c:f>
              <c:numCache>
                <c:formatCode>0.00</c:formatCode>
                <c:ptCount val="7"/>
                <c:pt idx="0">
                  <c:v>0.258</c:v>
                </c:pt>
                <c:pt idx="1">
                  <c:v>0.499</c:v>
                </c:pt>
                <c:pt idx="2">
                  <c:v>0.247</c:v>
                </c:pt>
                <c:pt idx="3">
                  <c:v>0.01</c:v>
                </c:pt>
                <c:pt idx="4">
                  <c:v>0.65</c:v>
                </c:pt>
                <c:pt idx="5">
                  <c:v>0.325</c:v>
                </c:pt>
                <c:pt idx="6">
                  <c:v>0.102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Size'!$D$12:$D$18</c:f>
                <c:numCache>
                  <c:formatCode>General</c:formatCode>
                  <c:ptCount val="7"/>
                  <c:pt idx="0">
                    <c:v>0.04704</c:v>
                  </c:pt>
                  <c:pt idx="1">
                    <c:v>0.1274</c:v>
                  </c:pt>
                  <c:pt idx="2">
                    <c:v>0.11172</c:v>
                  </c:pt>
                  <c:pt idx="3">
                    <c:v>0.09408</c:v>
                  </c:pt>
                  <c:pt idx="4">
                    <c:v>0.18816</c:v>
                  </c:pt>
                  <c:pt idx="5">
                    <c:v>0.13132</c:v>
                  </c:pt>
                  <c:pt idx="6">
                    <c:v>0.08232</c:v>
                  </c:pt>
                </c:numCache>
              </c:numRef>
            </c:plus>
            <c:minus>
              <c:numRef>
                <c:f>'Bar Size'!$D$12:$D$18</c:f>
                <c:numCache>
                  <c:formatCode>General</c:formatCode>
                  <c:ptCount val="7"/>
                  <c:pt idx="0">
                    <c:v>0.04704</c:v>
                  </c:pt>
                  <c:pt idx="1">
                    <c:v>0.1274</c:v>
                  </c:pt>
                  <c:pt idx="2">
                    <c:v>0.11172</c:v>
                  </c:pt>
                  <c:pt idx="3">
                    <c:v>0.09408</c:v>
                  </c:pt>
                  <c:pt idx="4">
                    <c:v>0.18816</c:v>
                  </c:pt>
                  <c:pt idx="5">
                    <c:v>0.13132</c:v>
                  </c:pt>
                  <c:pt idx="6">
                    <c:v>0.08232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'Cross-Country'!$D$11:$D$17</c:f>
              <c:numCache>
                <c:formatCode>0.00</c:formatCode>
                <c:ptCount val="7"/>
                <c:pt idx="0">
                  <c:v>0.249</c:v>
                </c:pt>
                <c:pt idx="1">
                  <c:v>0.604</c:v>
                </c:pt>
                <c:pt idx="2">
                  <c:v>0.342</c:v>
                </c:pt>
                <c:pt idx="3">
                  <c:v>-0.096</c:v>
                </c:pt>
                <c:pt idx="4">
                  <c:v>0.712</c:v>
                </c:pt>
                <c:pt idx="5">
                  <c:v>0.17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5104576"/>
        <c:axId val="-2035252592"/>
      </c:barChart>
      <c:catAx>
        <c:axId val="-203510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35252592"/>
        <c:crosses val="autoZero"/>
        <c:auto val="1"/>
        <c:lblAlgn val="ctr"/>
        <c:lblOffset val="100"/>
        <c:noMultiLvlLbl val="0"/>
      </c:catAx>
      <c:valAx>
        <c:axId val="-2035252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3510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Size'!$F$3:$F$9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0.13132</c:v>
                  </c:pt>
                  <c:pt idx="2">
                    <c:v>0.10976</c:v>
                  </c:pt>
                  <c:pt idx="3">
                    <c:v>0.06468</c:v>
                  </c:pt>
                  <c:pt idx="4">
                    <c:v>0.09604</c:v>
                  </c:pt>
                  <c:pt idx="5">
                    <c:v>0.07448</c:v>
                  </c:pt>
                  <c:pt idx="6">
                    <c:v>0.07644</c:v>
                  </c:pt>
                </c:numCache>
              </c:numRef>
            </c:plus>
            <c:minus>
              <c:numRef>
                <c:f>'Bar Size'!$F$3:$F$9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0.13132</c:v>
                  </c:pt>
                  <c:pt idx="2">
                    <c:v>0.10976</c:v>
                  </c:pt>
                  <c:pt idx="3">
                    <c:v>0.06468</c:v>
                  </c:pt>
                  <c:pt idx="4">
                    <c:v>0.09604</c:v>
                  </c:pt>
                  <c:pt idx="5">
                    <c:v>0.07448</c:v>
                  </c:pt>
                  <c:pt idx="6">
                    <c:v>0.07644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'Cross-Country'!$F$3:$F$9</c:f>
              <c:numCache>
                <c:formatCode>0.00</c:formatCode>
                <c:ptCount val="7"/>
                <c:pt idx="0">
                  <c:v>0.09</c:v>
                </c:pt>
                <c:pt idx="1">
                  <c:v>0.331</c:v>
                </c:pt>
                <c:pt idx="2">
                  <c:v>0.026</c:v>
                </c:pt>
                <c:pt idx="3">
                  <c:v>0.086</c:v>
                </c:pt>
                <c:pt idx="4">
                  <c:v>0.279</c:v>
                </c:pt>
                <c:pt idx="5">
                  <c:v>0.017</c:v>
                </c:pt>
                <c:pt idx="6">
                  <c:v>0.012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Size'!$F$12:$F$18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0.12348</c:v>
                  </c:pt>
                  <c:pt idx="2">
                    <c:v>0.09604</c:v>
                  </c:pt>
                  <c:pt idx="3">
                    <c:v>0.07056</c:v>
                  </c:pt>
                  <c:pt idx="4">
                    <c:v>0.08624</c:v>
                  </c:pt>
                  <c:pt idx="5">
                    <c:v>0.07448</c:v>
                  </c:pt>
                  <c:pt idx="6">
                    <c:v>0.0882</c:v>
                  </c:pt>
                </c:numCache>
              </c:numRef>
            </c:plus>
            <c:minus>
              <c:numRef>
                <c:f>'Bar Size'!$F$12:$F$18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0.12348</c:v>
                  </c:pt>
                  <c:pt idx="2">
                    <c:v>0.09604</c:v>
                  </c:pt>
                  <c:pt idx="3">
                    <c:v>0.07056</c:v>
                  </c:pt>
                  <c:pt idx="4">
                    <c:v>0.08624</c:v>
                  </c:pt>
                  <c:pt idx="5">
                    <c:v>0.07448</c:v>
                  </c:pt>
                  <c:pt idx="6">
                    <c:v>0.0882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'Cross-Country'!$F$11:$F$17</c:f>
              <c:numCache>
                <c:formatCode>0.00</c:formatCode>
                <c:ptCount val="7"/>
                <c:pt idx="0">
                  <c:v>0.054</c:v>
                </c:pt>
                <c:pt idx="1">
                  <c:v>0.225</c:v>
                </c:pt>
                <c:pt idx="2">
                  <c:v>0.042</c:v>
                </c:pt>
                <c:pt idx="3">
                  <c:v>0.038</c:v>
                </c:pt>
                <c:pt idx="4">
                  <c:v>0.119</c:v>
                </c:pt>
                <c:pt idx="5">
                  <c:v>0.042</c:v>
                </c:pt>
                <c:pt idx="6">
                  <c:v>-0.029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136288"/>
        <c:axId val="-2088143488"/>
      </c:barChart>
      <c:catAx>
        <c:axId val="-208813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8143488"/>
        <c:crosses val="autoZero"/>
        <c:auto val="1"/>
        <c:lblAlgn val="ctr"/>
        <c:lblOffset val="100"/>
        <c:noMultiLvlLbl val="0"/>
      </c:catAx>
      <c:valAx>
        <c:axId val="-208814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13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Size'!$E$3:$E$9</c:f>
                <c:numCache>
                  <c:formatCode>General</c:formatCode>
                  <c:ptCount val="7"/>
                  <c:pt idx="0">
                    <c:v>0.0588</c:v>
                  </c:pt>
                  <c:pt idx="1">
                    <c:v>0.20972</c:v>
                  </c:pt>
                  <c:pt idx="2">
                    <c:v>0.1176</c:v>
                  </c:pt>
                  <c:pt idx="3">
                    <c:v>0.1078</c:v>
                  </c:pt>
                  <c:pt idx="4">
                    <c:v>0.25284</c:v>
                  </c:pt>
                  <c:pt idx="5">
                    <c:v>0.11368</c:v>
                  </c:pt>
                  <c:pt idx="6">
                    <c:v>0.09408</c:v>
                  </c:pt>
                </c:numCache>
              </c:numRef>
            </c:plus>
            <c:minus>
              <c:numRef>
                <c:f>'Bar Size'!$E$3:$E$9</c:f>
                <c:numCache>
                  <c:formatCode>General</c:formatCode>
                  <c:ptCount val="7"/>
                  <c:pt idx="0">
                    <c:v>0.0588</c:v>
                  </c:pt>
                  <c:pt idx="1">
                    <c:v>0.20972</c:v>
                  </c:pt>
                  <c:pt idx="2">
                    <c:v>0.1176</c:v>
                  </c:pt>
                  <c:pt idx="3">
                    <c:v>0.1078</c:v>
                  </c:pt>
                  <c:pt idx="4">
                    <c:v>0.25284</c:v>
                  </c:pt>
                  <c:pt idx="5">
                    <c:v>0.11368</c:v>
                  </c:pt>
                  <c:pt idx="6">
                    <c:v>0.09408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'Cross-Country'!$E$3:$E$9</c:f>
              <c:numCache>
                <c:formatCode>0.00</c:formatCode>
                <c:ptCount val="7"/>
                <c:pt idx="0">
                  <c:v>0.367</c:v>
                </c:pt>
                <c:pt idx="1">
                  <c:v>1.907</c:v>
                </c:pt>
                <c:pt idx="2">
                  <c:v>0.261</c:v>
                </c:pt>
                <c:pt idx="3">
                  <c:v>0.199</c:v>
                </c:pt>
                <c:pt idx="4">
                  <c:v>0.214</c:v>
                </c:pt>
                <c:pt idx="5">
                  <c:v>0.011</c:v>
                </c:pt>
                <c:pt idx="6">
                  <c:v>0.016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Size'!$E$12:$E$18</c:f>
                <c:numCache>
                  <c:formatCode>General</c:formatCode>
                  <c:ptCount val="7"/>
                  <c:pt idx="0">
                    <c:v>0.06076</c:v>
                  </c:pt>
                  <c:pt idx="1">
                    <c:v>0.21756</c:v>
                  </c:pt>
                  <c:pt idx="2">
                    <c:v>0.1568</c:v>
                  </c:pt>
                  <c:pt idx="3">
                    <c:v>0.1176</c:v>
                  </c:pt>
                  <c:pt idx="4">
                    <c:v>0.15092</c:v>
                  </c:pt>
                  <c:pt idx="5">
                    <c:v>0.13328</c:v>
                  </c:pt>
                  <c:pt idx="6">
                    <c:v>0.11956</c:v>
                  </c:pt>
                </c:numCache>
              </c:numRef>
            </c:plus>
            <c:minus>
              <c:numRef>
                <c:f>'Bar Size'!$E$12:$E$18</c:f>
                <c:numCache>
                  <c:formatCode>General</c:formatCode>
                  <c:ptCount val="7"/>
                  <c:pt idx="0">
                    <c:v>0.06076</c:v>
                  </c:pt>
                  <c:pt idx="1">
                    <c:v>0.21756</c:v>
                  </c:pt>
                  <c:pt idx="2">
                    <c:v>0.1568</c:v>
                  </c:pt>
                  <c:pt idx="3">
                    <c:v>0.1176</c:v>
                  </c:pt>
                  <c:pt idx="4">
                    <c:v>0.15092</c:v>
                  </c:pt>
                  <c:pt idx="5">
                    <c:v>0.13328</c:v>
                  </c:pt>
                  <c:pt idx="6">
                    <c:v>0.11956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'Cross-Country'!$E$11:$E$17</c:f>
              <c:numCache>
                <c:formatCode>0.00</c:formatCode>
                <c:ptCount val="7"/>
                <c:pt idx="0">
                  <c:v>0.212</c:v>
                </c:pt>
                <c:pt idx="1">
                  <c:v>0.799</c:v>
                </c:pt>
                <c:pt idx="2">
                  <c:v>0.341</c:v>
                </c:pt>
                <c:pt idx="3">
                  <c:v>0.063</c:v>
                </c:pt>
                <c:pt idx="4">
                  <c:v>0.222</c:v>
                </c:pt>
                <c:pt idx="5">
                  <c:v>-0.052</c:v>
                </c:pt>
                <c:pt idx="6">
                  <c:v>0.051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296176"/>
        <c:axId val="-2088299408"/>
      </c:barChart>
      <c:catAx>
        <c:axId val="-208829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8299408"/>
        <c:crosses val="autoZero"/>
        <c:auto val="1"/>
        <c:lblAlgn val="ctr"/>
        <c:lblOffset val="100"/>
        <c:noMultiLvlLbl val="0"/>
      </c:catAx>
      <c:valAx>
        <c:axId val="-2088299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29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Size'!$H$3:$H$9</c:f>
                <c:numCache>
                  <c:formatCode>General</c:formatCode>
                  <c:ptCount val="7"/>
                  <c:pt idx="0">
                    <c:v>0.03724</c:v>
                  </c:pt>
                  <c:pt idx="1">
                    <c:v>0.10584</c:v>
                  </c:pt>
                  <c:pt idx="2">
                    <c:v>0.10388</c:v>
                  </c:pt>
                  <c:pt idx="3">
                    <c:v>0.07252</c:v>
                  </c:pt>
                  <c:pt idx="4">
                    <c:v>0.1274</c:v>
                  </c:pt>
                  <c:pt idx="5">
                    <c:v>0.08428</c:v>
                  </c:pt>
                  <c:pt idx="6">
                    <c:v>0.08428</c:v>
                  </c:pt>
                </c:numCache>
              </c:numRef>
            </c:plus>
            <c:minus>
              <c:numRef>
                <c:f>'Bar Size'!$H$3:$H$9</c:f>
                <c:numCache>
                  <c:formatCode>General</c:formatCode>
                  <c:ptCount val="7"/>
                  <c:pt idx="0">
                    <c:v>0.03724</c:v>
                  </c:pt>
                  <c:pt idx="1">
                    <c:v>0.10584</c:v>
                  </c:pt>
                  <c:pt idx="2">
                    <c:v>0.10388</c:v>
                  </c:pt>
                  <c:pt idx="3">
                    <c:v>0.07252</c:v>
                  </c:pt>
                  <c:pt idx="4">
                    <c:v>0.1274</c:v>
                  </c:pt>
                  <c:pt idx="5">
                    <c:v>0.08428</c:v>
                  </c:pt>
                  <c:pt idx="6">
                    <c:v>0.08428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'Cross-Country'!$H$3:$H$9</c:f>
              <c:numCache>
                <c:formatCode>0.00</c:formatCode>
                <c:ptCount val="7"/>
                <c:pt idx="0">
                  <c:v>0.034</c:v>
                </c:pt>
                <c:pt idx="1">
                  <c:v>-0.034</c:v>
                </c:pt>
                <c:pt idx="2">
                  <c:v>0.114</c:v>
                </c:pt>
                <c:pt idx="3">
                  <c:v>0.067</c:v>
                </c:pt>
                <c:pt idx="4">
                  <c:v>0.16</c:v>
                </c:pt>
                <c:pt idx="5">
                  <c:v>-0.095</c:v>
                </c:pt>
                <c:pt idx="6">
                  <c:v>0.085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Size'!$H$12:$H$18</c:f>
                <c:numCache>
                  <c:formatCode>General</c:formatCode>
                  <c:ptCount val="7"/>
                  <c:pt idx="0">
                    <c:v>0.0392</c:v>
                  </c:pt>
                  <c:pt idx="1">
                    <c:v>0.09604</c:v>
                  </c:pt>
                  <c:pt idx="2">
                    <c:v>0.1078</c:v>
                  </c:pt>
                  <c:pt idx="3">
                    <c:v>0.0784</c:v>
                  </c:pt>
                  <c:pt idx="4">
                    <c:v>0.09996</c:v>
                  </c:pt>
                  <c:pt idx="5">
                    <c:v>0.09212</c:v>
                  </c:pt>
                  <c:pt idx="6">
                    <c:v>0.09212</c:v>
                  </c:pt>
                </c:numCache>
              </c:numRef>
            </c:plus>
            <c:minus>
              <c:numRef>
                <c:f>'Bar Size'!$H$12:$H$18</c:f>
                <c:numCache>
                  <c:formatCode>General</c:formatCode>
                  <c:ptCount val="7"/>
                  <c:pt idx="0">
                    <c:v>0.0392</c:v>
                  </c:pt>
                  <c:pt idx="1">
                    <c:v>0.09604</c:v>
                  </c:pt>
                  <c:pt idx="2">
                    <c:v>0.1078</c:v>
                  </c:pt>
                  <c:pt idx="3">
                    <c:v>0.0784</c:v>
                  </c:pt>
                  <c:pt idx="4">
                    <c:v>0.09996</c:v>
                  </c:pt>
                  <c:pt idx="5">
                    <c:v>0.09212</c:v>
                  </c:pt>
                  <c:pt idx="6">
                    <c:v>0.09212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'Cross-Country'!$H$11:$H$17</c:f>
              <c:numCache>
                <c:formatCode>0.00</c:formatCode>
                <c:ptCount val="7"/>
                <c:pt idx="0">
                  <c:v>0.029</c:v>
                </c:pt>
                <c:pt idx="1">
                  <c:v>0.041</c:v>
                </c:pt>
                <c:pt idx="2">
                  <c:v>-0.011</c:v>
                </c:pt>
                <c:pt idx="3">
                  <c:v>0.036</c:v>
                </c:pt>
                <c:pt idx="4">
                  <c:v>-0.017</c:v>
                </c:pt>
                <c:pt idx="5">
                  <c:v>-0.002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372688"/>
        <c:axId val="-2088374592"/>
      </c:barChart>
      <c:catAx>
        <c:axId val="-208837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8374592"/>
        <c:crosses val="autoZero"/>
        <c:auto val="1"/>
        <c:lblAlgn val="ctr"/>
        <c:lblOffset val="100"/>
        <c:noMultiLvlLbl val="0"/>
      </c:catAx>
      <c:valAx>
        <c:axId val="-2088374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37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Endline 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Size'!$J$3:$J$9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0.09408</c:v>
                  </c:pt>
                  <c:pt idx="2">
                    <c:v>0.10584</c:v>
                  </c:pt>
                  <c:pt idx="3">
                    <c:v>0.07252</c:v>
                  </c:pt>
                  <c:pt idx="4">
                    <c:v>0.098</c:v>
                  </c:pt>
                  <c:pt idx="5">
                    <c:v>0.08428</c:v>
                  </c:pt>
                  <c:pt idx="6">
                    <c:v>0.08232</c:v>
                  </c:pt>
                </c:numCache>
              </c:numRef>
            </c:plus>
            <c:minus>
              <c:numRef>
                <c:f>'Bar Size'!$J$3:$J$9</c:f>
                <c:numCache>
                  <c:formatCode>General</c:formatCode>
                  <c:ptCount val="7"/>
                  <c:pt idx="0">
                    <c:v>0.03528</c:v>
                  </c:pt>
                  <c:pt idx="1">
                    <c:v>0.09408</c:v>
                  </c:pt>
                  <c:pt idx="2">
                    <c:v>0.10584</c:v>
                  </c:pt>
                  <c:pt idx="3">
                    <c:v>0.07252</c:v>
                  </c:pt>
                  <c:pt idx="4">
                    <c:v>0.098</c:v>
                  </c:pt>
                  <c:pt idx="5">
                    <c:v>0.08428</c:v>
                  </c:pt>
                  <c:pt idx="6">
                    <c:v>0.08232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'Cross-Country'!$J$3:$J$9</c:f>
              <c:numCache>
                <c:formatCode>0.00</c:formatCode>
                <c:ptCount val="7"/>
                <c:pt idx="0">
                  <c:v>0.064</c:v>
                </c:pt>
                <c:pt idx="1">
                  <c:v>0.07</c:v>
                </c:pt>
                <c:pt idx="2">
                  <c:v>0.179</c:v>
                </c:pt>
                <c:pt idx="3">
                  <c:v>-0.024</c:v>
                </c:pt>
                <c:pt idx="4">
                  <c:v>-0.007</c:v>
                </c:pt>
                <c:pt idx="5">
                  <c:v>0.172</c:v>
                </c:pt>
                <c:pt idx="6">
                  <c:v>0.021</c:v>
                </c:pt>
              </c:numCache>
            </c:numRef>
          </c:val>
        </c:ser>
        <c:ser>
          <c:idx val="1"/>
          <c:order val="1"/>
          <c:tx>
            <c:v>Endline 2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'Bar Size'!$J$12:$J$18</c:f>
                <c:numCache>
                  <c:formatCode>General</c:formatCode>
                  <c:ptCount val="7"/>
                  <c:pt idx="0">
                    <c:v>0.03724</c:v>
                  </c:pt>
                  <c:pt idx="1">
                    <c:v>0.10192</c:v>
                  </c:pt>
                  <c:pt idx="2">
                    <c:v>0.1078</c:v>
                  </c:pt>
                  <c:pt idx="3">
                    <c:v>0.07644</c:v>
                  </c:pt>
                  <c:pt idx="4">
                    <c:v>0.09016</c:v>
                  </c:pt>
                  <c:pt idx="5">
                    <c:v>0.08624</c:v>
                  </c:pt>
                  <c:pt idx="6">
                    <c:v>0.09016</c:v>
                  </c:pt>
                </c:numCache>
              </c:numRef>
            </c:plus>
            <c:minus>
              <c:numRef>
                <c:f>'Bar Size'!$J$12:$J$18</c:f>
                <c:numCache>
                  <c:formatCode>General</c:formatCode>
                  <c:ptCount val="7"/>
                  <c:pt idx="0">
                    <c:v>0.03724</c:v>
                  </c:pt>
                  <c:pt idx="1">
                    <c:v>0.10192</c:v>
                  </c:pt>
                  <c:pt idx="2">
                    <c:v>0.1078</c:v>
                  </c:pt>
                  <c:pt idx="3">
                    <c:v>0.07644</c:v>
                  </c:pt>
                  <c:pt idx="4">
                    <c:v>0.09016</c:v>
                  </c:pt>
                  <c:pt idx="5">
                    <c:v>0.08624</c:v>
                  </c:pt>
                  <c:pt idx="6">
                    <c:v>0.09016</c:v>
                  </c:pt>
                </c:numCache>
              </c:numRef>
            </c:minus>
          </c:errBars>
          <c:cat>
            <c:strRef>
              <c:f>'Cross-Country'!$A$3:$A$9</c:f>
              <c:strCache>
                <c:ptCount val="7"/>
                <c:pt idx="0">
                  <c:v>Pooled</c:v>
                </c:pt>
                <c:pt idx="1">
                  <c:v>Ethiopia</c:v>
                </c:pt>
                <c:pt idx="2">
                  <c:v>Ghana</c:v>
                </c:pt>
                <c:pt idx="3">
                  <c:v>Honduras</c:v>
                </c:pt>
                <c:pt idx="4">
                  <c:v>India</c:v>
                </c:pt>
                <c:pt idx="5">
                  <c:v>Pakistan</c:v>
                </c:pt>
                <c:pt idx="6">
                  <c:v>Peru</c:v>
                </c:pt>
              </c:strCache>
            </c:strRef>
          </c:cat>
          <c:val>
            <c:numRef>
              <c:f>'Cross-Country'!$J$11:$J$17</c:f>
              <c:numCache>
                <c:formatCode>0.00</c:formatCode>
                <c:ptCount val="7"/>
                <c:pt idx="0">
                  <c:v>0.064</c:v>
                </c:pt>
                <c:pt idx="1">
                  <c:v>0.111</c:v>
                </c:pt>
                <c:pt idx="2">
                  <c:v>0.099</c:v>
                </c:pt>
                <c:pt idx="3">
                  <c:v>-0.013</c:v>
                </c:pt>
                <c:pt idx="4">
                  <c:v>0.141</c:v>
                </c:pt>
                <c:pt idx="5">
                  <c:v>0.12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748928"/>
        <c:axId val="-2088760592"/>
      </c:barChart>
      <c:catAx>
        <c:axId val="-208874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-2088760592"/>
        <c:crosses val="autoZero"/>
        <c:auto val="1"/>
        <c:lblAlgn val="ctr"/>
        <c:lblOffset val="100"/>
        <c:noMultiLvlLbl val="0"/>
      </c:catAx>
      <c:valAx>
        <c:axId val="-2088760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-2088748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'Cross-Site'!$A$2</c:f>
              <c:strCache>
                <c:ptCount val="1"/>
                <c:pt idx="0">
                  <c:v>10th percentile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'Bar Size'!$B$3:$B$4</c:f>
                <c:numCache>
                  <c:formatCode>General</c:formatCode>
                  <c:ptCount val="2"/>
                  <c:pt idx="0">
                    <c:v>-0.02744</c:v>
                  </c:pt>
                  <c:pt idx="1">
                    <c:v>-0.02548</c:v>
                  </c:pt>
                </c:numCache>
              </c:numRef>
            </c:plus>
            <c:minus>
              <c:numRef>
                <c:f>'Bar Size'!$B$3:$B$4</c:f>
                <c:numCache>
                  <c:formatCode>General</c:formatCode>
                  <c:ptCount val="2"/>
                  <c:pt idx="0">
                    <c:v>-0.02744</c:v>
                  </c:pt>
                  <c:pt idx="1">
                    <c:v>-0.02548</c:v>
                  </c:pt>
                </c:numCache>
              </c:numRef>
            </c:minus>
          </c:errBars>
          <c:cat>
            <c:strRef>
              <c:f>'Cross-Site'!$A$3:$A$4</c:f>
              <c:strCache>
                <c:ptCount val="2"/>
                <c:pt idx="0">
                  <c:v>Endline 1</c:v>
                </c:pt>
                <c:pt idx="1">
                  <c:v>Endline 2</c:v>
                </c:pt>
              </c:strCache>
            </c:strRef>
          </c:cat>
          <c:val>
            <c:numRef>
              <c:f>'Cross-Site'!$B$3:$B$4</c:f>
              <c:numCache>
                <c:formatCode>General</c:formatCode>
                <c:ptCount val="2"/>
                <c:pt idx="0" formatCode="#,##0.00">
                  <c:v>0.065</c:v>
                </c:pt>
                <c:pt idx="1">
                  <c:v>0.053</c:v>
                </c:pt>
              </c:numCache>
            </c:numRef>
          </c:val>
        </c:ser>
        <c:ser>
          <c:idx val="1"/>
          <c:order val="1"/>
          <c:tx>
            <c:strRef>
              <c:f>'Cross-Site'!$A$6</c:f>
              <c:strCache>
                <c:ptCount val="1"/>
                <c:pt idx="0">
                  <c:v>25th percentile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'Bar Size'!$B$7:$B$8</c:f>
                <c:numCache>
                  <c:formatCode>General</c:formatCode>
                  <c:ptCount val="2"/>
                  <c:pt idx="0">
                    <c:v>-0.02548</c:v>
                  </c:pt>
                  <c:pt idx="1">
                    <c:v>-0.02744</c:v>
                  </c:pt>
                </c:numCache>
              </c:numRef>
            </c:plus>
            <c:minus>
              <c:numRef>
                <c:f>'Bar Size'!$B$7:$B$8</c:f>
                <c:numCache>
                  <c:formatCode>General</c:formatCode>
                  <c:ptCount val="2"/>
                  <c:pt idx="0">
                    <c:v>-0.02548</c:v>
                  </c:pt>
                  <c:pt idx="1">
                    <c:v>-0.02744</c:v>
                  </c:pt>
                </c:numCache>
              </c:numRef>
            </c:minus>
          </c:errBars>
          <c:cat>
            <c:strRef>
              <c:f>'Cross-Site'!$A$3:$A$4</c:f>
              <c:strCache>
                <c:ptCount val="2"/>
                <c:pt idx="0">
                  <c:v>Endline 1</c:v>
                </c:pt>
                <c:pt idx="1">
                  <c:v>Endline 2</c:v>
                </c:pt>
              </c:strCache>
            </c:strRef>
          </c:cat>
          <c:val>
            <c:numRef>
              <c:f>'Cross-Site'!$B$7:$B$8</c:f>
              <c:numCache>
                <c:formatCode>General</c:formatCode>
                <c:ptCount val="2"/>
                <c:pt idx="0" formatCode="0.00_);\(0.00\)">
                  <c:v>0.067</c:v>
                </c:pt>
                <c:pt idx="1">
                  <c:v>0.061</c:v>
                </c:pt>
              </c:numCache>
            </c:numRef>
          </c:val>
        </c:ser>
        <c:ser>
          <c:idx val="2"/>
          <c:order val="2"/>
          <c:tx>
            <c:strRef>
              <c:f>'Cross-Site'!$A$10</c:f>
              <c:strCache>
                <c:ptCount val="1"/>
                <c:pt idx="0">
                  <c:v>50th percentile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'Bar Size'!$B$11:$B$12</c:f>
                <c:numCache>
                  <c:formatCode>General</c:formatCode>
                  <c:ptCount val="2"/>
                  <c:pt idx="0">
                    <c:v>-0.03724</c:v>
                  </c:pt>
                  <c:pt idx="1">
                    <c:v>-0.03724</c:v>
                  </c:pt>
                </c:numCache>
              </c:numRef>
            </c:plus>
            <c:minus>
              <c:numRef>
                <c:f>'Bar Size'!$B$11:$B$12</c:f>
                <c:numCache>
                  <c:formatCode>General</c:formatCode>
                  <c:ptCount val="2"/>
                  <c:pt idx="0">
                    <c:v>-0.03724</c:v>
                  </c:pt>
                  <c:pt idx="1">
                    <c:v>-0.03724</c:v>
                  </c:pt>
                </c:numCache>
              </c:numRef>
            </c:minus>
          </c:errBars>
          <c:cat>
            <c:strRef>
              <c:f>'Cross-Site'!$A$3:$A$4</c:f>
              <c:strCache>
                <c:ptCount val="2"/>
                <c:pt idx="0">
                  <c:v>Endline 1</c:v>
                </c:pt>
                <c:pt idx="1">
                  <c:v>Endline 2</c:v>
                </c:pt>
              </c:strCache>
            </c:strRef>
          </c:cat>
          <c:val>
            <c:numRef>
              <c:f>'Cross-Site'!$B$11:$B$12</c:f>
              <c:numCache>
                <c:formatCode>General</c:formatCode>
                <c:ptCount val="2"/>
                <c:pt idx="0" formatCode="#,##0.00">
                  <c:v>0.045</c:v>
                </c:pt>
                <c:pt idx="1">
                  <c:v>0.079</c:v>
                </c:pt>
              </c:numCache>
            </c:numRef>
          </c:val>
        </c:ser>
        <c:ser>
          <c:idx val="3"/>
          <c:order val="3"/>
          <c:tx>
            <c:strRef>
              <c:f>'Cross-Site'!$A$14</c:f>
              <c:strCache>
                <c:ptCount val="1"/>
                <c:pt idx="0">
                  <c:v>75th percentile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'Bar Size'!$B$15:$B$16</c:f>
                <c:numCache>
                  <c:formatCode>General</c:formatCode>
                  <c:ptCount val="2"/>
                  <c:pt idx="0">
                    <c:v>-0.06272</c:v>
                  </c:pt>
                  <c:pt idx="1">
                    <c:v>-0.0588</c:v>
                  </c:pt>
                </c:numCache>
              </c:numRef>
            </c:plus>
            <c:minus>
              <c:numRef>
                <c:f>'Bar Size'!$B$15:$B$16</c:f>
                <c:numCache>
                  <c:formatCode>General</c:formatCode>
                  <c:ptCount val="2"/>
                  <c:pt idx="0">
                    <c:v>-0.06272</c:v>
                  </c:pt>
                  <c:pt idx="1">
                    <c:v>-0.0588</c:v>
                  </c:pt>
                </c:numCache>
              </c:numRef>
            </c:minus>
          </c:errBars>
          <c:cat>
            <c:strRef>
              <c:f>'Cross-Site'!$A$3:$A$4</c:f>
              <c:strCache>
                <c:ptCount val="2"/>
                <c:pt idx="0">
                  <c:v>Endline 1</c:v>
                </c:pt>
                <c:pt idx="1">
                  <c:v>Endline 2</c:v>
                </c:pt>
              </c:strCache>
            </c:strRef>
          </c:cat>
          <c:val>
            <c:numRef>
              <c:f>'Cross-Site'!$B$15:$B$16</c:f>
              <c:numCache>
                <c:formatCode>General</c:formatCode>
                <c:ptCount val="2"/>
                <c:pt idx="0" formatCode="#,##0.00">
                  <c:v>0.099</c:v>
                </c:pt>
                <c:pt idx="1">
                  <c:v>0.105</c:v>
                </c:pt>
              </c:numCache>
            </c:numRef>
          </c:val>
        </c:ser>
        <c:ser>
          <c:idx val="4"/>
          <c:order val="4"/>
          <c:tx>
            <c:strRef>
              <c:f>'Cross-Site'!$A$18</c:f>
              <c:strCache>
                <c:ptCount val="1"/>
                <c:pt idx="0">
                  <c:v>90th percentile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'Bar Size'!$B$19:$B$20</c:f>
                <c:numCache>
                  <c:formatCode>General</c:formatCode>
                  <c:ptCount val="2"/>
                  <c:pt idx="0">
                    <c:v>-0.11368</c:v>
                  </c:pt>
                  <c:pt idx="1">
                    <c:v>-0.12348</c:v>
                  </c:pt>
                </c:numCache>
              </c:numRef>
            </c:plus>
            <c:minus>
              <c:numRef>
                <c:f>'Bar Size'!$B$19:$B$20</c:f>
                <c:numCache>
                  <c:formatCode>General</c:formatCode>
                  <c:ptCount val="2"/>
                  <c:pt idx="0">
                    <c:v>-0.11368</c:v>
                  </c:pt>
                  <c:pt idx="1">
                    <c:v>-0.12348</c:v>
                  </c:pt>
                </c:numCache>
              </c:numRef>
            </c:minus>
          </c:errBars>
          <c:cat>
            <c:strRef>
              <c:f>'Cross-Site'!$A$3:$A$4</c:f>
              <c:strCache>
                <c:ptCount val="2"/>
                <c:pt idx="0">
                  <c:v>Endline 1</c:v>
                </c:pt>
                <c:pt idx="1">
                  <c:v>Endline 2</c:v>
                </c:pt>
              </c:strCache>
            </c:strRef>
          </c:cat>
          <c:val>
            <c:numRef>
              <c:f>'Cross-Site'!$B$19:$B$20</c:f>
              <c:numCache>
                <c:formatCode>General</c:formatCode>
                <c:ptCount val="2"/>
                <c:pt idx="0" formatCode="#,##0.00">
                  <c:v>0.14</c:v>
                </c:pt>
                <c:pt idx="1">
                  <c:v>0.206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-2062390560"/>
        <c:axId val="-2061642896"/>
      </c:barChart>
      <c:catAx>
        <c:axId val="-20623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-2061642896"/>
        <c:crosses val="autoZero"/>
        <c:auto val="1"/>
        <c:lblAlgn val="ctr"/>
        <c:lblOffset val="100"/>
        <c:noMultiLvlLbl val="0"/>
      </c:catAx>
      <c:valAx>
        <c:axId val="-2061642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deviation treatment effects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-206239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Benefits / Total Costs by Country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Effectiveness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Ethiopia</c:v>
                </c:pt>
                <c:pt idx="1">
                  <c:v>Ghana</c:v>
                </c:pt>
                <c:pt idx="2">
                  <c:v>Honduras</c:v>
                </c:pt>
                <c:pt idx="3">
                  <c:v>India</c:v>
                </c:pt>
                <c:pt idx="4">
                  <c:v>Pakistan</c:v>
                </c:pt>
                <c:pt idx="5">
                  <c:v>Peru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2.6</c:v>
                </c:pt>
                <c:pt idx="1">
                  <c:v>1.33</c:v>
                </c:pt>
                <c:pt idx="2">
                  <c:v>-1.98</c:v>
                </c:pt>
                <c:pt idx="3">
                  <c:v>4.33</c:v>
                </c:pt>
                <c:pt idx="4">
                  <c:v>1.79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943216"/>
        <c:axId val="-2062281712"/>
      </c:barChart>
      <c:catAx>
        <c:axId val="-20619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-2062281712"/>
        <c:crosses val="autoZero"/>
        <c:auto val="1"/>
        <c:lblAlgn val="ctr"/>
        <c:lblOffset val="100"/>
        <c:noMultiLvlLbl val="0"/>
      </c:catAx>
      <c:valAx>
        <c:axId val="-2062281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194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EF01F-44D0-4BF5-8ADD-88ED7DCC9F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BA0A0-76FD-4769-8F32-385CEAD4D0C7}">
      <dgm:prSet phldrT="[Text]" custT="1"/>
      <dgm:spPr/>
      <dgm:t>
        <a:bodyPr/>
        <a:lstStyle/>
        <a:p>
          <a:r>
            <a:rPr lang="en-US" sz="1600" dirty="0" smtClean="0"/>
            <a:t>Demand for Food</a:t>
          </a:r>
          <a:endParaRPr lang="en-US" sz="1600" dirty="0"/>
        </a:p>
      </dgm:t>
    </dgm:pt>
    <dgm:pt modelId="{E5E2C132-07BA-440E-BFDA-86271118CF80}" type="parTrans" cxnId="{82365170-8030-40B4-968D-F5F0A24A8D84}">
      <dgm:prSet/>
      <dgm:spPr/>
      <dgm:t>
        <a:bodyPr/>
        <a:lstStyle/>
        <a:p>
          <a:endParaRPr lang="en-US"/>
        </a:p>
      </dgm:t>
    </dgm:pt>
    <dgm:pt modelId="{448E5847-DFCE-42E0-B515-0BACB0F5F7FD}" type="sibTrans" cxnId="{82365170-8030-40B4-968D-F5F0A24A8D84}">
      <dgm:prSet/>
      <dgm:spPr/>
      <dgm:t>
        <a:bodyPr/>
        <a:lstStyle/>
        <a:p>
          <a:endParaRPr lang="en-US"/>
        </a:p>
      </dgm:t>
    </dgm:pt>
    <dgm:pt modelId="{62F2E099-C29A-4494-B0D9-F454D548469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Nutritional </a:t>
          </a:r>
          <a:r>
            <a:rPr lang="en-US" sz="1600" dirty="0" smtClean="0">
              <a:solidFill>
                <a:schemeClr val="bg1"/>
              </a:solidFill>
            </a:rPr>
            <a:t>Status</a:t>
          </a:r>
          <a:endParaRPr lang="en-US" sz="1600" dirty="0">
            <a:solidFill>
              <a:schemeClr val="bg1"/>
            </a:solidFill>
          </a:endParaRPr>
        </a:p>
      </dgm:t>
    </dgm:pt>
    <dgm:pt modelId="{7D1B3027-571C-49FE-B963-C6F245477BBF}" type="parTrans" cxnId="{6216F139-A0ED-4F34-9867-AE9FB327B3D9}">
      <dgm:prSet/>
      <dgm:spPr/>
      <dgm:t>
        <a:bodyPr/>
        <a:lstStyle/>
        <a:p>
          <a:endParaRPr lang="en-US"/>
        </a:p>
      </dgm:t>
    </dgm:pt>
    <dgm:pt modelId="{916751CE-F9AC-46C3-AC18-67F55840DBCA}" type="sibTrans" cxnId="{6216F139-A0ED-4F34-9867-AE9FB327B3D9}">
      <dgm:prSet/>
      <dgm:spPr/>
      <dgm:t>
        <a:bodyPr/>
        <a:lstStyle/>
        <a:p>
          <a:endParaRPr lang="en-US"/>
        </a:p>
      </dgm:t>
    </dgm:pt>
    <dgm:pt modelId="{33E69285-1BB1-4CD5-9394-351BE2A32D5A}">
      <dgm:prSet phldrT="[Text]"/>
      <dgm:spPr/>
      <dgm:t>
        <a:bodyPr/>
        <a:lstStyle/>
        <a:p>
          <a:r>
            <a:rPr lang="en-US" dirty="0" smtClean="0"/>
            <a:t>Productivity and Wages</a:t>
          </a:r>
          <a:endParaRPr lang="en-US" dirty="0"/>
        </a:p>
      </dgm:t>
    </dgm:pt>
    <dgm:pt modelId="{3A9ADBB2-8F86-4625-9162-7DDF9200934A}" type="parTrans" cxnId="{520A83CF-3BED-41EB-9BD9-790AB71CFA3C}">
      <dgm:prSet/>
      <dgm:spPr/>
      <dgm:t>
        <a:bodyPr/>
        <a:lstStyle/>
        <a:p>
          <a:endParaRPr lang="en-US"/>
        </a:p>
      </dgm:t>
    </dgm:pt>
    <dgm:pt modelId="{D4CB6471-1606-4F92-99CA-F4211E66C576}" type="sibTrans" cxnId="{520A83CF-3BED-41EB-9BD9-790AB71CFA3C}">
      <dgm:prSet/>
      <dgm:spPr/>
      <dgm:t>
        <a:bodyPr/>
        <a:lstStyle/>
        <a:p>
          <a:endParaRPr lang="en-US"/>
        </a:p>
      </dgm:t>
    </dgm:pt>
    <dgm:pt modelId="{76FCB2DC-5806-4600-93B8-F31469F301B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Poverty</a:t>
          </a:r>
          <a:endParaRPr lang="en-US" sz="1600" dirty="0"/>
        </a:p>
      </dgm:t>
    </dgm:pt>
    <dgm:pt modelId="{5BA6600B-BDB7-4EF0-A9E4-86FFDF6CDBFA}" type="parTrans" cxnId="{16D179B6-B40D-4E50-B819-66C1A17B8870}">
      <dgm:prSet/>
      <dgm:spPr/>
      <dgm:t>
        <a:bodyPr/>
        <a:lstStyle/>
        <a:p>
          <a:endParaRPr lang="en-US"/>
        </a:p>
      </dgm:t>
    </dgm:pt>
    <dgm:pt modelId="{459464A2-F98B-4741-A65D-C029D0C6CEE7}" type="sibTrans" cxnId="{16D179B6-B40D-4E50-B819-66C1A17B8870}">
      <dgm:prSet/>
      <dgm:spPr/>
      <dgm:t>
        <a:bodyPr/>
        <a:lstStyle/>
        <a:p>
          <a:endParaRPr lang="en-US"/>
        </a:p>
      </dgm:t>
    </dgm:pt>
    <dgm:pt modelId="{7E644B9D-B7CE-4739-ACB4-58276F34B166}" type="pres">
      <dgm:prSet presAssocID="{E49EF01F-44D0-4BF5-8ADD-88ED7DCC9F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B550B-2D1F-4FA1-90D4-887725B56479}" type="pres">
      <dgm:prSet presAssocID="{2C7BA0A0-76FD-4769-8F32-385CEAD4D0C7}" presName="node" presStyleLbl="node1" presStyleIdx="0" presStyleCnt="4" custScaleX="11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6AE47-4E37-4171-B412-7EC936BF24B5}" type="pres">
      <dgm:prSet presAssocID="{448E5847-DFCE-42E0-B515-0BACB0F5F7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F486E7-59C7-400E-BCBB-CAF69EB35CC6}" type="pres">
      <dgm:prSet presAssocID="{448E5847-DFCE-42E0-B515-0BACB0F5F7F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7661CD8-D31F-43E9-AF68-F79B1207BF5C}" type="pres">
      <dgm:prSet presAssocID="{62F2E099-C29A-4494-B0D9-F454D548469F}" presName="node" presStyleLbl="node1" presStyleIdx="1" presStyleCnt="4" custScaleX="118304" custRadScaleRad="100620" custRadScaleInc="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1A90C-6362-4FD2-9B43-7286C6F86536}" type="pres">
      <dgm:prSet presAssocID="{916751CE-F9AC-46C3-AC18-67F55840DBC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17D2909-5760-4ECF-A066-181C1205CA91}" type="pres">
      <dgm:prSet presAssocID="{916751CE-F9AC-46C3-AC18-67F55840DBC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D410CEE-56AB-462C-A3C9-D6C868759520}" type="pres">
      <dgm:prSet presAssocID="{33E69285-1BB1-4CD5-9394-351BE2A32D5A}" presName="node" presStyleLbl="node1" presStyleIdx="2" presStyleCnt="4" custScaleX="109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62EED-0909-4006-ACB5-4300C4A98BD1}" type="pres">
      <dgm:prSet presAssocID="{D4CB6471-1606-4F92-99CA-F4211E66C5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8F07A18-B96B-4E01-AB48-615F14DB92F8}" type="pres">
      <dgm:prSet presAssocID="{D4CB6471-1606-4F92-99CA-F4211E66C5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4BF9E0-94C0-41FB-948D-85AEAC4A6DB0}" type="pres">
      <dgm:prSet presAssocID="{76FCB2DC-5806-4600-93B8-F31469F301B2}" presName="node" presStyleLbl="node1" presStyleIdx="3" presStyleCnt="4" custScaleX="106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AA1A-53A8-418A-869C-1B082ABD32EE}" type="pres">
      <dgm:prSet presAssocID="{459464A2-F98B-4741-A65D-C029D0C6CEE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7815306-51F6-409C-931D-72122C30017A}" type="pres">
      <dgm:prSet presAssocID="{459464A2-F98B-4741-A65D-C029D0C6CEE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9700B75-E386-0D45-9BC5-34BAE1552610}" type="presOf" srcId="{448E5847-DFCE-42E0-B515-0BACB0F5F7FD}" destId="{31F486E7-59C7-400E-BCBB-CAF69EB35CC6}" srcOrd="1" destOrd="0" presId="urn:microsoft.com/office/officeart/2005/8/layout/cycle2"/>
    <dgm:cxn modelId="{E201FD7E-D5BF-6043-B9DD-3A0934F00ACD}" type="presOf" srcId="{D4CB6471-1606-4F92-99CA-F4211E66C576}" destId="{71262EED-0909-4006-ACB5-4300C4A98BD1}" srcOrd="0" destOrd="0" presId="urn:microsoft.com/office/officeart/2005/8/layout/cycle2"/>
    <dgm:cxn modelId="{6CCF09EE-6940-F544-A039-2FDC2CF7A2B4}" type="presOf" srcId="{62F2E099-C29A-4494-B0D9-F454D548469F}" destId="{D7661CD8-D31F-43E9-AF68-F79B1207BF5C}" srcOrd="0" destOrd="0" presId="urn:microsoft.com/office/officeart/2005/8/layout/cycle2"/>
    <dgm:cxn modelId="{5A0EF736-FB21-BE45-8138-E98BB63909A5}" type="presOf" srcId="{76FCB2DC-5806-4600-93B8-F31469F301B2}" destId="{BD4BF9E0-94C0-41FB-948D-85AEAC4A6DB0}" srcOrd="0" destOrd="0" presId="urn:microsoft.com/office/officeart/2005/8/layout/cycle2"/>
    <dgm:cxn modelId="{520A83CF-3BED-41EB-9BD9-790AB71CFA3C}" srcId="{E49EF01F-44D0-4BF5-8ADD-88ED7DCC9F28}" destId="{33E69285-1BB1-4CD5-9394-351BE2A32D5A}" srcOrd="2" destOrd="0" parTransId="{3A9ADBB2-8F86-4625-9162-7DDF9200934A}" sibTransId="{D4CB6471-1606-4F92-99CA-F4211E66C576}"/>
    <dgm:cxn modelId="{2C390D01-324E-1D42-A40B-77BB9604B6B4}" type="presOf" srcId="{33E69285-1BB1-4CD5-9394-351BE2A32D5A}" destId="{7D410CEE-56AB-462C-A3C9-D6C868759520}" srcOrd="0" destOrd="0" presId="urn:microsoft.com/office/officeart/2005/8/layout/cycle2"/>
    <dgm:cxn modelId="{3BC18AD9-1B7D-194A-AB3D-9AAE341DC6D7}" type="presOf" srcId="{916751CE-F9AC-46C3-AC18-67F55840DBCA}" destId="{FA61A90C-6362-4FD2-9B43-7286C6F86536}" srcOrd="0" destOrd="0" presId="urn:microsoft.com/office/officeart/2005/8/layout/cycle2"/>
    <dgm:cxn modelId="{82365170-8030-40B4-968D-F5F0A24A8D84}" srcId="{E49EF01F-44D0-4BF5-8ADD-88ED7DCC9F28}" destId="{2C7BA0A0-76FD-4769-8F32-385CEAD4D0C7}" srcOrd="0" destOrd="0" parTransId="{E5E2C132-07BA-440E-BFDA-86271118CF80}" sibTransId="{448E5847-DFCE-42E0-B515-0BACB0F5F7FD}"/>
    <dgm:cxn modelId="{DAEB6BBC-3155-0442-904D-193308511051}" type="presOf" srcId="{916751CE-F9AC-46C3-AC18-67F55840DBCA}" destId="{117D2909-5760-4ECF-A066-181C1205CA91}" srcOrd="1" destOrd="0" presId="urn:microsoft.com/office/officeart/2005/8/layout/cycle2"/>
    <dgm:cxn modelId="{A0060AEB-7AC7-AB43-938C-D850B7977371}" type="presOf" srcId="{448E5847-DFCE-42E0-B515-0BACB0F5F7FD}" destId="{7076AE47-4E37-4171-B412-7EC936BF24B5}" srcOrd="0" destOrd="0" presId="urn:microsoft.com/office/officeart/2005/8/layout/cycle2"/>
    <dgm:cxn modelId="{BD9BF7D9-90F1-8649-99DE-1CD7F4DDD217}" type="presOf" srcId="{2C7BA0A0-76FD-4769-8F32-385CEAD4D0C7}" destId="{89FB550B-2D1F-4FA1-90D4-887725B56479}" srcOrd="0" destOrd="0" presId="urn:microsoft.com/office/officeart/2005/8/layout/cycle2"/>
    <dgm:cxn modelId="{78C1B26E-D311-714E-B895-F97E4977338D}" type="presOf" srcId="{459464A2-F98B-4741-A65D-C029D0C6CEE7}" destId="{CFF1AA1A-53A8-418A-869C-1B082ABD32EE}" srcOrd="0" destOrd="0" presId="urn:microsoft.com/office/officeart/2005/8/layout/cycle2"/>
    <dgm:cxn modelId="{C09334BD-83A2-364A-8749-61C558447BD6}" type="presOf" srcId="{D4CB6471-1606-4F92-99CA-F4211E66C576}" destId="{A8F07A18-B96B-4E01-AB48-615F14DB92F8}" srcOrd="1" destOrd="0" presId="urn:microsoft.com/office/officeart/2005/8/layout/cycle2"/>
    <dgm:cxn modelId="{6216F139-A0ED-4F34-9867-AE9FB327B3D9}" srcId="{E49EF01F-44D0-4BF5-8ADD-88ED7DCC9F28}" destId="{62F2E099-C29A-4494-B0D9-F454D548469F}" srcOrd="1" destOrd="0" parTransId="{7D1B3027-571C-49FE-B963-C6F245477BBF}" sibTransId="{916751CE-F9AC-46C3-AC18-67F55840DBCA}"/>
    <dgm:cxn modelId="{EED68698-B333-1546-ACD1-ABD1FDA88A7E}" type="presOf" srcId="{459464A2-F98B-4741-A65D-C029D0C6CEE7}" destId="{E7815306-51F6-409C-931D-72122C30017A}" srcOrd="1" destOrd="0" presId="urn:microsoft.com/office/officeart/2005/8/layout/cycle2"/>
    <dgm:cxn modelId="{16D179B6-B40D-4E50-B819-66C1A17B8870}" srcId="{E49EF01F-44D0-4BF5-8ADD-88ED7DCC9F28}" destId="{76FCB2DC-5806-4600-93B8-F31469F301B2}" srcOrd="3" destOrd="0" parTransId="{5BA6600B-BDB7-4EF0-A9E4-86FFDF6CDBFA}" sibTransId="{459464A2-F98B-4741-A65D-C029D0C6CEE7}"/>
    <dgm:cxn modelId="{C29B08AC-C096-D040-9741-DAB8DB407C26}" type="presOf" srcId="{E49EF01F-44D0-4BF5-8ADD-88ED7DCC9F28}" destId="{7E644B9D-B7CE-4739-ACB4-58276F34B166}" srcOrd="0" destOrd="0" presId="urn:microsoft.com/office/officeart/2005/8/layout/cycle2"/>
    <dgm:cxn modelId="{F14FEB9F-034B-6C4C-8BEE-374B50FAFE2F}" type="presParOf" srcId="{7E644B9D-B7CE-4739-ACB4-58276F34B166}" destId="{89FB550B-2D1F-4FA1-90D4-887725B56479}" srcOrd="0" destOrd="0" presId="urn:microsoft.com/office/officeart/2005/8/layout/cycle2"/>
    <dgm:cxn modelId="{6DA483CC-C8C9-BB47-B3BF-D98AD8A32DF9}" type="presParOf" srcId="{7E644B9D-B7CE-4739-ACB4-58276F34B166}" destId="{7076AE47-4E37-4171-B412-7EC936BF24B5}" srcOrd="1" destOrd="0" presId="urn:microsoft.com/office/officeart/2005/8/layout/cycle2"/>
    <dgm:cxn modelId="{B00060F6-3199-AA4F-AC35-CF52DE783719}" type="presParOf" srcId="{7076AE47-4E37-4171-B412-7EC936BF24B5}" destId="{31F486E7-59C7-400E-BCBB-CAF69EB35CC6}" srcOrd="0" destOrd="0" presId="urn:microsoft.com/office/officeart/2005/8/layout/cycle2"/>
    <dgm:cxn modelId="{AAE9992D-4D4A-AA4B-82BD-6F6CCF8EBAA2}" type="presParOf" srcId="{7E644B9D-B7CE-4739-ACB4-58276F34B166}" destId="{D7661CD8-D31F-43E9-AF68-F79B1207BF5C}" srcOrd="2" destOrd="0" presId="urn:microsoft.com/office/officeart/2005/8/layout/cycle2"/>
    <dgm:cxn modelId="{1F2CA93E-E503-6F4A-9E9E-A4BE3C2F4653}" type="presParOf" srcId="{7E644B9D-B7CE-4739-ACB4-58276F34B166}" destId="{FA61A90C-6362-4FD2-9B43-7286C6F86536}" srcOrd="3" destOrd="0" presId="urn:microsoft.com/office/officeart/2005/8/layout/cycle2"/>
    <dgm:cxn modelId="{039F114F-4FC1-4246-9BCF-71ADC776B8AF}" type="presParOf" srcId="{FA61A90C-6362-4FD2-9B43-7286C6F86536}" destId="{117D2909-5760-4ECF-A066-181C1205CA91}" srcOrd="0" destOrd="0" presId="urn:microsoft.com/office/officeart/2005/8/layout/cycle2"/>
    <dgm:cxn modelId="{B17CE788-CCA9-C141-A013-B130BEC85BCF}" type="presParOf" srcId="{7E644B9D-B7CE-4739-ACB4-58276F34B166}" destId="{7D410CEE-56AB-462C-A3C9-D6C868759520}" srcOrd="4" destOrd="0" presId="urn:microsoft.com/office/officeart/2005/8/layout/cycle2"/>
    <dgm:cxn modelId="{B2A89DD0-F646-7643-A466-20CFBBB350C3}" type="presParOf" srcId="{7E644B9D-B7CE-4739-ACB4-58276F34B166}" destId="{71262EED-0909-4006-ACB5-4300C4A98BD1}" srcOrd="5" destOrd="0" presId="urn:microsoft.com/office/officeart/2005/8/layout/cycle2"/>
    <dgm:cxn modelId="{6B1AFC60-324B-244B-A6BE-DA081FE15EB6}" type="presParOf" srcId="{71262EED-0909-4006-ACB5-4300C4A98BD1}" destId="{A8F07A18-B96B-4E01-AB48-615F14DB92F8}" srcOrd="0" destOrd="0" presId="urn:microsoft.com/office/officeart/2005/8/layout/cycle2"/>
    <dgm:cxn modelId="{FF202679-76CF-354D-80C5-FDEB2124DCD0}" type="presParOf" srcId="{7E644B9D-B7CE-4739-ACB4-58276F34B166}" destId="{BD4BF9E0-94C0-41FB-948D-85AEAC4A6DB0}" srcOrd="6" destOrd="0" presId="urn:microsoft.com/office/officeart/2005/8/layout/cycle2"/>
    <dgm:cxn modelId="{7C2AC940-6ED4-BD4C-B0D3-9C6C7DE3E9E5}" type="presParOf" srcId="{7E644B9D-B7CE-4739-ACB4-58276F34B166}" destId="{CFF1AA1A-53A8-418A-869C-1B082ABD32EE}" srcOrd="7" destOrd="0" presId="urn:microsoft.com/office/officeart/2005/8/layout/cycle2"/>
    <dgm:cxn modelId="{BAEA72B4-812A-6D4A-94E2-CF7C447E5F28}" type="presParOf" srcId="{CFF1AA1A-53A8-418A-869C-1B082ABD32EE}" destId="{E7815306-51F6-409C-931D-72122C3001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B550B-2D1F-4FA1-90D4-887725B56479}">
      <dsp:nvSpPr>
        <dsp:cNvPr id="0" name=""/>
        <dsp:cNvSpPr/>
      </dsp:nvSpPr>
      <dsp:spPr>
        <a:xfrm>
          <a:off x="3167247" y="1271"/>
          <a:ext cx="1649264" cy="1451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Demand for Food</a:t>
          </a:r>
          <a:endParaRPr lang="en-US" sz="1600" kern="1200" dirty="0"/>
        </a:p>
      </dsp:txBody>
      <dsp:txXfrm>
        <a:off x="3408776" y="213815"/>
        <a:ext cx="1166206" cy="1026256"/>
      </dsp:txXfrm>
    </dsp:sp>
    <dsp:sp modelId="{7076AE47-4E37-4171-B412-7EC936BF24B5}">
      <dsp:nvSpPr>
        <dsp:cNvPr id="0" name=""/>
        <dsp:cNvSpPr/>
      </dsp:nvSpPr>
      <dsp:spPr>
        <a:xfrm rot="2735760">
          <a:off x="4579606" y="1261720"/>
          <a:ext cx="351819" cy="489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595453" y="1321984"/>
        <a:ext cx="246273" cy="293896"/>
      </dsp:txXfrm>
    </dsp:sp>
    <dsp:sp modelId="{D7661CD8-D31F-43E9-AF68-F79B1207BF5C}">
      <dsp:nvSpPr>
        <dsp:cNvPr id="0" name=""/>
        <dsp:cNvSpPr/>
      </dsp:nvSpPr>
      <dsp:spPr>
        <a:xfrm>
          <a:off x="4683687" y="1584171"/>
          <a:ext cx="1716998" cy="14513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Nutritional </a:t>
          </a:r>
          <a:r>
            <a:rPr lang="en-US" sz="1600" kern="1200" dirty="0" smtClean="0">
              <a:solidFill>
                <a:schemeClr val="bg1"/>
              </a:solidFill>
            </a:rPr>
            <a:t>Status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935136" y="1796715"/>
        <a:ext cx="1214100" cy="1026256"/>
      </dsp:txXfrm>
    </dsp:sp>
    <dsp:sp modelId="{FA61A90C-6362-4FD2-9B43-7286C6F86536}">
      <dsp:nvSpPr>
        <dsp:cNvPr id="0" name=""/>
        <dsp:cNvSpPr/>
      </dsp:nvSpPr>
      <dsp:spPr>
        <a:xfrm rot="8157015">
          <a:off x="4601493" y="2817914"/>
          <a:ext cx="324613" cy="489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685182" y="2882025"/>
        <a:ext cx="227229" cy="293896"/>
      </dsp:txXfrm>
    </dsp:sp>
    <dsp:sp modelId="{7D410CEE-56AB-462C-A3C9-D6C868759520}">
      <dsp:nvSpPr>
        <dsp:cNvPr id="0" name=""/>
        <dsp:cNvSpPr/>
      </dsp:nvSpPr>
      <dsp:spPr>
        <a:xfrm>
          <a:off x="3198088" y="3083888"/>
          <a:ext cx="1587581" cy="1451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Productivity and Wages</a:t>
          </a:r>
          <a:endParaRPr lang="en-US" sz="1600" kern="1200" dirty="0"/>
        </a:p>
      </dsp:txBody>
      <dsp:txXfrm>
        <a:off x="3430584" y="3296432"/>
        <a:ext cx="1122589" cy="1026256"/>
      </dsp:txXfrm>
    </dsp:sp>
    <dsp:sp modelId="{71262EED-0909-4006-ACB5-4300C4A98BD1}">
      <dsp:nvSpPr>
        <dsp:cNvPr id="0" name=""/>
        <dsp:cNvSpPr/>
      </dsp:nvSpPr>
      <dsp:spPr>
        <a:xfrm rot="13500000">
          <a:off x="3047352" y="2798370"/>
          <a:ext cx="356502" cy="489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138640" y="2934149"/>
        <a:ext cx="249551" cy="293896"/>
      </dsp:txXfrm>
    </dsp:sp>
    <dsp:sp modelId="{BD4BF9E0-94C0-41FB-948D-85AEAC4A6DB0}">
      <dsp:nvSpPr>
        <dsp:cNvPr id="0" name=""/>
        <dsp:cNvSpPr/>
      </dsp:nvSpPr>
      <dsp:spPr>
        <a:xfrm>
          <a:off x="1674399" y="1542579"/>
          <a:ext cx="1552343" cy="145134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Poverty</a:t>
          </a:r>
          <a:endParaRPr lang="en-US" sz="1600" kern="1200" dirty="0"/>
        </a:p>
      </dsp:txBody>
      <dsp:txXfrm>
        <a:off x="1901734" y="1755123"/>
        <a:ext cx="1097673" cy="1026256"/>
      </dsp:txXfrm>
    </dsp:sp>
    <dsp:sp modelId="{CFF1AA1A-53A8-418A-869C-1B082ABD32EE}">
      <dsp:nvSpPr>
        <dsp:cNvPr id="0" name=""/>
        <dsp:cNvSpPr/>
      </dsp:nvSpPr>
      <dsp:spPr>
        <a:xfrm rot="18900000">
          <a:off x="3032072" y="1267025"/>
          <a:ext cx="349622" cy="489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047432" y="1402074"/>
        <a:ext cx="244735" cy="29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9EE-D513-4E70-973C-FD555B5BBDDB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2AC9-1D6F-4DC8-BF4E-7F53C5EEC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3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305C8D-AD3B-4390-B535-ACE917745D9C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C9F737-6D00-431E-A583-816E6E8DE2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1314F-1266-418A-9FDD-1AA272DE86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5997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Activities of daily living score (index of ease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with which person can complete activity: lifting something heavy, walking certain distance, working all day)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 control 82%; treatment 83% (1 percentage point increase)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 80%; treatment 81% (1 percentage point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Member has attended village meeting (0/1)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–control 42%; treatment 45% (3 percentage point increase)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 36%; treatment 39% (3 percentage point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Endline</a:t>
            </a:r>
            <a:r>
              <a:rPr lang="en-US" baseline="0" dirty="0" smtClean="0"/>
              <a:t> 1:</a:t>
            </a:r>
          </a:p>
          <a:p>
            <a:r>
              <a:rPr lang="en-US" baseline="0" dirty="0" smtClean="0"/>
              <a:t>10th: 0.065*** </a:t>
            </a:r>
          </a:p>
          <a:p>
            <a:r>
              <a:rPr lang="en-US" baseline="0" dirty="0" smtClean="0"/>
              <a:t>25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0.067*** </a:t>
            </a:r>
          </a:p>
          <a:p>
            <a:r>
              <a:rPr lang="en-US" baseline="0" dirty="0" smtClean="0"/>
              <a:t>50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0.045** </a:t>
            </a:r>
          </a:p>
          <a:p>
            <a:r>
              <a:rPr lang="en-US" baseline="0" dirty="0" smtClean="0"/>
              <a:t>75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0.099***</a:t>
            </a:r>
          </a:p>
          <a:p>
            <a:r>
              <a:rPr lang="en-US" baseline="0" dirty="0" smtClean="0"/>
              <a:t>90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0.140**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Endline</a:t>
            </a:r>
            <a:r>
              <a:rPr lang="en-US" baseline="0" dirty="0" smtClean="0"/>
              <a:t> 2:</a:t>
            </a:r>
          </a:p>
          <a:p>
            <a:r>
              <a:rPr lang="en-US" baseline="0" dirty="0" smtClean="0"/>
              <a:t>10th: 0.053*** </a:t>
            </a:r>
          </a:p>
          <a:p>
            <a:r>
              <a:rPr lang="en-US" baseline="0" dirty="0" smtClean="0"/>
              <a:t>25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0.061*** </a:t>
            </a:r>
          </a:p>
          <a:p>
            <a:r>
              <a:rPr lang="en-US" baseline="0" dirty="0" smtClean="0"/>
              <a:t>50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0.079*** </a:t>
            </a:r>
          </a:p>
          <a:p>
            <a:r>
              <a:rPr lang="en-US" baseline="0" dirty="0" smtClean="0"/>
              <a:t>75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0.105***</a:t>
            </a:r>
          </a:p>
          <a:p>
            <a:r>
              <a:rPr lang="en-US" baseline="0" dirty="0" smtClean="0"/>
              <a:t>90</a:t>
            </a:r>
            <a:r>
              <a:rPr lang="en-US" baseline="30000" dirty="0" smtClean="0"/>
              <a:t>th</a:t>
            </a:r>
            <a:r>
              <a:rPr lang="en-US" baseline="0" dirty="0" smtClean="0"/>
              <a:t>: 0.206***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5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 Benefits = Year 1 non-durable consumption ITT (assuming equal to Year 2) + Year 2 non-durable consumption ITT + Year 3 household asset ITT + year 3 non-durable consumption ITT + Year 4 onward total consumption ITT, assuming year 3 gains in perpetuity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 Costs = Total costs, inflated to year 3 at 5% annual discount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71A2D-2A05-6441-955B-FAEDBCDD42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D4FC4-A0A2-4444-8DF2-F48DD7298DC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898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consumption per capita, monthly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(2014 US$ PPP)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 control: $78.80; treatment: $83.35 (6% increase ***)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control: $77.00; treatment $80.77 (5% increase ***)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Everyone in household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gets enough food to eat every day (0/1)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–control 42%; treatment 47% (5 percentage point increase)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 40%; treatment 45% (5 percentage point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 asset value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(drawn from data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Peru,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Pakistan, Honduras, Ethiopia – effect size is from whole sample’s asset index)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(2014 US$ PPP)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 control 2619; treatment 3218 (23% increase)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 2726; treatment 3018 (11%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 number of minutes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spent on productive activity, last 24 hours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 control: 169; treatment 186.5 (10.4% increase ***)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control: 185; treatment: 196.2 (6.1% increase ***)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Total savings balance (2014 US$ PPP)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1 – control 97.07; treatment 256.48 (164% increase)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Pooled EL 2 – control 92.60; treatment 171.00 (85%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E3E18-0B6F-4A8A-80D3-557034F0AE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7EC5-0EA9-4682-B88D-B52CBE21629D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603D-5A78-48B0-9A89-A70C247F5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DB9A-5533-41DD-93E3-6881A27ACB08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81F1-C4E7-4690-BE10-E046BEC58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8D63-2044-4990-9B1C-93ABAA277BC3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5CCA-2694-41AD-AEBA-5657CAD47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194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>
            <a:lvl1pPr>
              <a:spcBef>
                <a:spcPts val="824"/>
              </a:spcBef>
              <a:defRPr/>
            </a:lvl1pPr>
            <a:lvl2pPr>
              <a:spcBef>
                <a:spcPts val="824"/>
              </a:spcBef>
              <a:defRPr/>
            </a:lvl2pPr>
            <a:lvl3pPr>
              <a:spcBef>
                <a:spcPts val="824"/>
              </a:spcBef>
              <a:defRPr b="1">
                <a:solidFill>
                  <a:srgbClr val="0070C0"/>
                </a:solidFill>
              </a:defRPr>
            </a:lvl3pPr>
            <a:lvl4pPr>
              <a:spcBef>
                <a:spcPts val="824"/>
              </a:spcBef>
              <a:defRPr>
                <a:solidFill>
                  <a:srgbClr val="D743CC"/>
                </a:solidFill>
              </a:defRPr>
            </a:lvl4pPr>
            <a:lvl5pPr>
              <a:spcBef>
                <a:spcPts val="824"/>
              </a:spcBef>
              <a:defRPr>
                <a:solidFill>
                  <a:srgbClr val="D743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88FE-F853-4E9B-988F-2D05F5385C13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15B3-F7FF-409A-8485-508FF4C3D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D18D-AC82-4B02-98BC-0A46F50EF9FC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7B31-1617-435D-80E9-CEE1269F73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ED6F-5444-476A-AB17-1F41EDCBAF02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5D79-3077-4FA5-B67A-91A80FD70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5090-4638-4149-9767-D60BF5AFDCCA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CD16-B174-485D-A4BB-3CB8EA26A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DB76-B1F8-480C-AC7B-A63F02BDB19A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EA65-AC93-46F4-9D9D-6E6353601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05F5-E493-4D65-9A74-21D336E20FD5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518D-D6FF-4AB9-974C-AEA26FD0C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BC0B-1B94-46A9-8C90-64A285DB0782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059B-2C6D-43AE-B3C8-9D4069A29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969E-756B-459D-916A-DF8D685A4EC7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237D-FEB2-45E5-BF76-8A32387EA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2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DEF43-4074-43AE-91B5-5AE8A3A960ED}" type="datetimeFigureOut">
              <a:rPr lang="en-US"/>
              <a:pPr>
                <a:defRPr/>
              </a:pPr>
              <a:t>7/25/18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F41F7-7672-4689-96C9-161B86397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22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88640"/>
            <a:ext cx="8358246" cy="24528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dirty="0" smtClean="0"/>
              <a:t>A Multi-faceted Program causes Lasting Progress for the Very Poor: Evidence from </a:t>
            </a:r>
            <a:r>
              <a:rPr lang="en-GB" sz="4400" smtClean="0"/>
              <a:t>6 countries</a:t>
            </a:r>
            <a:endParaRPr lang="en-GB" sz="4400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95536" y="3228974"/>
            <a:ext cx="8424936" cy="2648297"/>
          </a:xfrm>
        </p:spPr>
        <p:txBody>
          <a:bodyPr/>
          <a:lstStyle/>
          <a:p>
            <a:pPr marR="0" algn="ctr" eaLnBrk="1" hangingPunct="1"/>
            <a:r>
              <a:rPr lang="en-GB" dirty="0" smtClean="0"/>
              <a:t>By</a:t>
            </a:r>
          </a:p>
          <a:p>
            <a:pPr marR="0" algn="ctr" eaLnBrk="1" hangingPunct="1"/>
            <a:r>
              <a:rPr lang="en-GB" dirty="0" smtClean="0"/>
              <a:t>Robert </a:t>
            </a:r>
            <a:r>
              <a:rPr lang="en-GB" dirty="0" err="1" smtClean="0"/>
              <a:t>Darko</a:t>
            </a:r>
            <a:r>
              <a:rPr lang="en-GB" dirty="0" smtClean="0"/>
              <a:t> </a:t>
            </a:r>
            <a:r>
              <a:rPr lang="en-GB" dirty="0" err="1" smtClean="0"/>
              <a:t>Osei</a:t>
            </a:r>
            <a:endParaRPr lang="en-GB" dirty="0" smtClean="0"/>
          </a:p>
          <a:p>
            <a:pPr marR="0" algn="ctr" eaLnBrk="1" hangingPunct="1"/>
            <a:r>
              <a:rPr lang="en-GB" dirty="0" smtClean="0"/>
              <a:t>Institute of Statistical Social and Economic Research</a:t>
            </a:r>
          </a:p>
          <a:p>
            <a:pPr marR="0" algn="ctr" eaLnBrk="1" hangingPunct="1"/>
            <a:r>
              <a:rPr lang="en-GB" dirty="0" smtClean="0"/>
              <a:t>July,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en-GB" dirty="0"/>
              <a:t>Programme – </a:t>
            </a:r>
            <a:r>
              <a:rPr lang="en-GB" dirty="0" smtClean="0"/>
              <a:t>Training &amp; Home Visits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9"/>
          </a:xfrm>
        </p:spPr>
        <p:txBody>
          <a:bodyPr/>
          <a:lstStyle/>
          <a:p>
            <a:r>
              <a:rPr lang="en-GB" dirty="0" smtClean="0"/>
              <a:t>Training was</a:t>
            </a:r>
          </a:p>
          <a:p>
            <a:pPr lvl="2"/>
            <a:r>
              <a:rPr lang="en-GB" dirty="0" smtClean="0"/>
              <a:t>Before receiving assets; &amp;</a:t>
            </a:r>
          </a:p>
          <a:p>
            <a:pPr lvl="2"/>
            <a:r>
              <a:rPr lang="en-GB" dirty="0" smtClean="0"/>
              <a:t>On managing their livelihoods (running a business)</a:t>
            </a:r>
          </a:p>
          <a:p>
            <a:r>
              <a:rPr lang="en-GB" dirty="0" smtClean="0"/>
              <a:t>Visits</a:t>
            </a:r>
          </a:p>
          <a:p>
            <a:pPr lvl="2"/>
            <a:r>
              <a:rPr lang="en-GB" dirty="0" smtClean="0"/>
              <a:t>To provide regular coaching</a:t>
            </a:r>
          </a:p>
          <a:p>
            <a:pPr lvl="3"/>
            <a:r>
              <a:rPr lang="en-GB" dirty="0" smtClean="0"/>
              <a:t>Health education</a:t>
            </a:r>
          </a:p>
          <a:p>
            <a:pPr lvl="3"/>
            <a:r>
              <a:rPr lang="en-GB" dirty="0" smtClean="0"/>
              <a:t>Financial management coaching </a:t>
            </a:r>
          </a:p>
          <a:p>
            <a:pPr lvl="2"/>
            <a:r>
              <a:rPr lang="en-GB" dirty="0" smtClean="0"/>
              <a:t>Provide encouragement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en-GB" dirty="0"/>
              <a:t>Programme – </a:t>
            </a:r>
            <a:r>
              <a:rPr lang="en-GB" dirty="0" smtClean="0"/>
              <a:t>Savings and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9"/>
          </a:xfrm>
        </p:spPr>
        <p:txBody>
          <a:bodyPr/>
          <a:lstStyle/>
          <a:p>
            <a:r>
              <a:rPr lang="en-GB" dirty="0" smtClean="0"/>
              <a:t>Savings are important so households can better withstand shock. </a:t>
            </a:r>
          </a:p>
          <a:p>
            <a:r>
              <a:rPr lang="en-GB" dirty="0" smtClean="0"/>
              <a:t>So savings was encouraged and required </a:t>
            </a:r>
            <a:r>
              <a:rPr lang="en-GB" dirty="0" smtClean="0"/>
              <a:t>in all </a:t>
            </a:r>
            <a:r>
              <a:rPr lang="en-GB" dirty="0" smtClean="0"/>
              <a:t>cases</a:t>
            </a:r>
          </a:p>
          <a:p>
            <a:pPr lvl="2"/>
            <a:r>
              <a:rPr lang="en-GB" dirty="0" smtClean="0"/>
              <a:t>Ethiopia, Honduras, Peru and India provided access  by linking to MFIs</a:t>
            </a:r>
          </a:p>
          <a:p>
            <a:pPr lvl="2"/>
            <a:r>
              <a:rPr lang="en-GB" dirty="0" smtClean="0"/>
              <a:t>Pakistan they were encouraged to save through savings groups</a:t>
            </a:r>
          </a:p>
          <a:p>
            <a:pPr lvl="2"/>
            <a:r>
              <a:rPr lang="en-GB" dirty="0" smtClean="0"/>
              <a:t>Ghana they got savings accounts (passbooks with agents collecting savings during meetings)</a:t>
            </a:r>
          </a:p>
          <a:p>
            <a:r>
              <a:rPr lang="en-GB" dirty="0" smtClean="0"/>
              <a:t>Health</a:t>
            </a:r>
          </a:p>
          <a:p>
            <a:pPr lvl="2"/>
            <a:r>
              <a:rPr lang="en-GB" dirty="0" smtClean="0"/>
              <a:t>This was essentially training in health, hygiene and nutrition. 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648071"/>
          </a:xfrm>
        </p:spPr>
        <p:txBody>
          <a:bodyPr/>
          <a:lstStyle/>
          <a:p>
            <a:r>
              <a:rPr lang="en-US" dirty="0" smtClean="0"/>
              <a:t>Cross-Site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1B53C"/>
                </a:solidFill>
              </a:rPr>
              <a:t>www.poverty-action.org</a:t>
            </a:r>
            <a:endParaRPr lang="en-US" dirty="0">
              <a:solidFill>
                <a:srgbClr val="81B53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87849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68144" y="1700808"/>
            <a:ext cx="2818656" cy="1728192"/>
            <a:chOff x="5868144" y="1700808"/>
            <a:chExt cx="2818656" cy="1728192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6336196" y="2528900"/>
              <a:ext cx="432048" cy="136815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588224" y="2132856"/>
              <a:ext cx="648072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8224" y="1700808"/>
              <a:ext cx="209857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No </a:t>
              </a:r>
              <a:r>
                <a:rPr lang="en-GB" sz="1600" smtClean="0">
                  <a:solidFill>
                    <a:srgbClr val="FF0000"/>
                  </a:solidFill>
                </a:rPr>
                <a:t>programme activity</a:t>
              </a:r>
              <a:endParaRPr lang="en-GB" sz="16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3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atcheck\Documents\My Box Files\David's Box\Strategic Plan\co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0"/>
            <a:ext cx="9483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99928" y="2420888"/>
            <a:ext cx="632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200" b="1" dirty="0" smtClean="0">
                <a:ea typeface="Arial" pitchFamily="-72" charset="0"/>
                <a:cs typeface="Arial" pitchFamily="-72" charset="0"/>
              </a:rPr>
              <a:t>Graduating the Ultra Poor: Results</a:t>
            </a:r>
            <a:endParaRPr lang="en-US" sz="4200" b="1" dirty="0">
              <a:ea typeface="Arial" pitchFamily="-72" charset="0"/>
              <a:cs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1942"/>
          </a:xfrm>
        </p:spPr>
        <p:txBody>
          <a:bodyPr/>
          <a:lstStyle/>
          <a:p>
            <a:r>
              <a:rPr lang="en-US" dirty="0" smtClean="0"/>
              <a:t>Per Capita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71042"/>
              </p:ext>
            </p:extLst>
          </p:nvPr>
        </p:nvGraphicFramePr>
        <p:xfrm>
          <a:off x="323528" y="1328614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594928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 capita consumption, month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$4.55 (control mean $78.80)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$3.36 (control mean $68.80)</a:t>
            </a:r>
            <a:endParaRPr lang="en-US" sz="16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84168" y="836712"/>
            <a:ext cx="3024336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Positive impact overall with food consumption dominating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Impact persist one year after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1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56138"/>
          </a:xfrm>
        </p:spPr>
        <p:txBody>
          <a:bodyPr/>
          <a:lstStyle/>
          <a:p>
            <a:r>
              <a:rPr lang="en-US" dirty="0" smtClean="0"/>
              <a:t>Food Security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60988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7704" y="594928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Everyone gets enough to eat each day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treatment 47%, control 42%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treatment 45%, control 40%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188640"/>
            <a:ext cx="3600400" cy="12723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Positive impact here also and consistent with the increase in </a:t>
            </a:r>
            <a:r>
              <a:rPr lang="en-GB" smtClean="0"/>
              <a:t>HH food consumption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384"/>
            <a:ext cx="8229600" cy="880368"/>
          </a:xfrm>
        </p:spPr>
        <p:txBody>
          <a:bodyPr/>
          <a:lstStyle/>
          <a:p>
            <a:r>
              <a:rPr lang="en-US" dirty="0" smtClean="0"/>
              <a:t>Asset Index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28444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587727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asset value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$599  (control mean $2619)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 smtClean="0"/>
              <a:t>endline</a:t>
            </a:r>
            <a:r>
              <a:rPr lang="en-US" sz="1600" dirty="0" smtClean="0"/>
              <a:t> 2: $533 (control mean $2300)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5356" y="332656"/>
            <a:ext cx="8229600" cy="8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Asset Index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92080" y="116632"/>
            <a:ext cx="3816424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Positive impact overall on assets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Productive assets dominates overall HH assets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en-US" dirty="0" smtClean="0"/>
              <a:t>Time Use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12776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594928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Minutes spent on productive activities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17.5 (control mean 169)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11.2 (control mean 185)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4681" y="18864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Time Use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8864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Time Use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107748" y="446018"/>
            <a:ext cx="4032448" cy="1368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Adult labour increases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Increase concentrated on livestock and agriculture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r>
              <a:rPr lang="en-US" dirty="0" smtClean="0"/>
              <a:t>Financial Inclusion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673542"/>
              </p:ext>
            </p:extLst>
          </p:nvPr>
        </p:nvGraphicFramePr>
        <p:xfrm>
          <a:off x="562915" y="1554444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9752" y="593863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savings balance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$159.41 (control mean $97.07)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$58.38 (control mean $78.38)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076056" y="188640"/>
            <a:ext cx="4032448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Positive impact on savings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Year II impact not too surprising but persistence is very positive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18468"/>
          </a:xfrm>
        </p:spPr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20700" y="1423318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594928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Activities of daily living index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treatment 83%, control 82%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treatment 81%, control 80%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076056" y="44624"/>
            <a:ext cx="4032448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Generally limited impact Activities of Daily living score.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Also limited to endline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The Programme</a:t>
            </a:r>
          </a:p>
          <a:p>
            <a:pPr lvl="2"/>
            <a:r>
              <a:rPr lang="en-GB" dirty="0" smtClean="0"/>
              <a:t>The Targeting 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omponents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Concluding remarks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r>
              <a:rPr lang="en-US" dirty="0" smtClean="0"/>
              <a:t>Political Involvement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20700" y="1434710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594928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Member has attended village meeting, last year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1: treatment 45%, control 42%</a:t>
            </a:r>
          </a:p>
          <a:p>
            <a:pPr algn="ctr"/>
            <a:r>
              <a:rPr lang="en-US" sz="1600" dirty="0" smtClean="0"/>
              <a:t>Pooled </a:t>
            </a:r>
            <a:r>
              <a:rPr lang="en-US" sz="1600" dirty="0" err="1"/>
              <a:t>e</a:t>
            </a:r>
            <a:r>
              <a:rPr lang="en-US" sz="1600" dirty="0" err="1" smtClean="0"/>
              <a:t>ndline</a:t>
            </a:r>
            <a:r>
              <a:rPr lang="en-US" sz="1600" dirty="0" smtClean="0"/>
              <a:t> 2: treatment 39%, control 36%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508104" y="476672"/>
            <a:ext cx="3600400" cy="15219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Programme was good for social inclusion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868214"/>
          </a:xfrm>
        </p:spPr>
        <p:txBody>
          <a:bodyPr/>
          <a:lstStyle/>
          <a:p>
            <a:r>
              <a:rPr lang="en-US" dirty="0" smtClean="0"/>
              <a:t>Quantile results: Consumption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88410"/>
              </p:ext>
            </p:extLst>
          </p:nvPr>
        </p:nvGraphicFramePr>
        <p:xfrm>
          <a:off x="141808" y="1999382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364088" y="1268760"/>
            <a:ext cx="3672408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Consumption benefits are not for those who are relatively better off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Persistence seem higher for highest quantile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6206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Effective?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54038" y="1554163"/>
          <a:ext cx="8102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076056" y="0"/>
            <a:ext cx="4032448" cy="1501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Generally the benefits out weight the costs.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But the rate of returns are not great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Costs are quite high for scaling up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780928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mtClean="0">
                <a:solidFill>
                  <a:srgbClr val="FF0000"/>
                </a:solidFill>
              </a:rPr>
              <a:t>13.3%</a:t>
            </a:r>
            <a:endParaRPr lang="en-GB" sz="16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470811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6.9%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204864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23.4%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254787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9.5%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318277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7.5%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046875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mtClean="0">
                <a:solidFill>
                  <a:srgbClr val="FF0000"/>
                </a:solidFill>
              </a:rPr>
              <a:t>n.a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6063099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</a:rPr>
              <a:t>2900</a:t>
            </a:r>
            <a:endParaRPr lang="en-GB" sz="1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6021288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3812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6021288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4609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6021288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1192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6093296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2660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6093296"/>
            <a:ext cx="504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3466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1371600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Concluding Remarks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52FA5A-82C5-43FD-97E5-FB25C461198E}" type="datetime1">
              <a:rPr lang="en-US" smtClean="0"/>
              <a:pPr>
                <a:defRPr/>
              </a:pPr>
              <a:t>7/25/18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30582-3DA1-44D4-9E49-6B826E0EA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6700"/>
            <a:ext cx="2633663" cy="32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1942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0582"/>
            <a:ext cx="8229600" cy="5556769"/>
          </a:xfrm>
        </p:spPr>
        <p:txBody>
          <a:bodyPr/>
          <a:lstStyle/>
          <a:p>
            <a:r>
              <a:rPr lang="en-GB" dirty="0" smtClean="0"/>
              <a:t>We find positive impacts across board</a:t>
            </a:r>
          </a:p>
          <a:p>
            <a:pPr lvl="2"/>
            <a:r>
              <a:rPr lang="en-GB" dirty="0" smtClean="0"/>
              <a:t>A big push (a more holistic effort even over limited time) led to positive poverty outcomes</a:t>
            </a:r>
          </a:p>
          <a:p>
            <a:r>
              <a:rPr lang="en-GB" dirty="0" smtClean="0"/>
              <a:t>The programme </a:t>
            </a:r>
            <a:r>
              <a:rPr lang="en-GB" u="sng" dirty="0" smtClean="0"/>
              <a:t>may</a:t>
            </a:r>
            <a:r>
              <a:rPr lang="en-GB" dirty="0" smtClean="0"/>
              <a:t> have unlocked the poverty trap </a:t>
            </a:r>
          </a:p>
          <a:p>
            <a:pPr lvl="2"/>
            <a:r>
              <a:rPr lang="en-GB" dirty="0" smtClean="0"/>
              <a:t>Seen from the largely durable programme impact</a:t>
            </a:r>
          </a:p>
          <a:p>
            <a:r>
              <a:rPr lang="en-GB" dirty="0" smtClean="0"/>
              <a:t>But the average impact is not large</a:t>
            </a:r>
          </a:p>
          <a:p>
            <a:pPr lvl="2"/>
            <a:r>
              <a:rPr lang="en-GB" dirty="0" smtClean="0"/>
              <a:t>So it is possible these households move to join the bigger pool of ‘poor households’</a:t>
            </a:r>
          </a:p>
          <a:p>
            <a:pPr lvl="2"/>
            <a:r>
              <a:rPr lang="en-GB" dirty="0" smtClean="0"/>
              <a:t>Or it is those closer to edge of the poverty trap exiting whilst the rest fall back into it (heterogeneous impacts)</a:t>
            </a:r>
          </a:p>
          <a:p>
            <a:r>
              <a:rPr lang="en-GB" dirty="0" smtClean="0"/>
              <a:t>Importantly, cash transfers alone may not be adequate to move households out of poverty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Need to unpack impacts and make </a:t>
            </a:r>
            <a:r>
              <a:rPr lang="en-GB" smtClean="0"/>
              <a:t>them ‘scalable’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95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5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mtClean="0"/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52FA5A-82C5-43FD-97E5-FB25C461198E}" type="datetime1">
              <a:rPr lang="en-US" smtClean="0"/>
              <a:pPr>
                <a:defRPr/>
              </a:pPr>
              <a:t>7/25/18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3E69D-9525-4C09-B102-07718E64C7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05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95845"/>
              </p:ext>
            </p:extLst>
          </p:nvPr>
        </p:nvGraphicFramePr>
        <p:xfrm>
          <a:off x="2362200" y="3124200"/>
          <a:ext cx="37020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hoto Editor Photo" r:id="rId3" imgW="9450119" imgH="7923810" progId="">
                  <p:embed/>
                </p:oleObj>
              </mc:Choice>
              <mc:Fallback>
                <p:oleObj name="Photo Editor Photo" r:id="rId3" imgW="9450119" imgH="79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3702050" cy="2549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0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 smtClean="0"/>
              <a:t> Introduction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5"/>
          </a:xfrm>
        </p:spPr>
        <p:txBody>
          <a:bodyPr>
            <a:normAutofit/>
          </a:bodyPr>
          <a:lstStyle/>
          <a:p>
            <a:r>
              <a:rPr lang="en-GB" dirty="0" smtClean="0"/>
              <a:t>Having over 25% of the World population being poor is not acceptable</a:t>
            </a:r>
          </a:p>
          <a:p>
            <a:r>
              <a:rPr lang="en-GB" dirty="0" smtClean="0"/>
              <a:t>For the sustainability of poverty reduction piecemeal programs may not ideal</a:t>
            </a:r>
          </a:p>
          <a:p>
            <a:r>
              <a:rPr lang="en-GB" dirty="0" smtClean="0"/>
              <a:t>There is increasing shift to livelihoods approach </a:t>
            </a:r>
          </a:p>
          <a:p>
            <a:pPr lvl="2"/>
            <a:r>
              <a:rPr lang="en-GB" dirty="0" smtClean="0"/>
              <a:t>giving the poor access to self-employment activities</a:t>
            </a:r>
          </a:p>
          <a:p>
            <a:r>
              <a:rPr lang="en-GB" dirty="0" smtClean="0"/>
              <a:t>A key question therefore is indeed how to </a:t>
            </a:r>
            <a:r>
              <a:rPr lang="en-GB" b="1" i="1" dirty="0" smtClean="0"/>
              <a:t>to get the poor to </a:t>
            </a:r>
            <a:r>
              <a:rPr lang="en-GB" b="1" i="1" dirty="0"/>
              <a:t>shift from </a:t>
            </a:r>
            <a:r>
              <a:rPr lang="en-GB" b="1" i="1" dirty="0" smtClean="0"/>
              <a:t>their current position (of insecure and fragile income sources) to more </a:t>
            </a:r>
            <a:r>
              <a:rPr lang="en-GB" b="1" i="1" dirty="0"/>
              <a:t>sustainable income-generating activities.</a:t>
            </a:r>
            <a:endParaRPr lang="en-GB" b="1" i="1" dirty="0" smtClean="0"/>
          </a:p>
          <a:p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1942"/>
          </a:xfrm>
        </p:spPr>
        <p:txBody>
          <a:bodyPr/>
          <a:lstStyle/>
          <a:p>
            <a:r>
              <a:rPr lang="en-US" dirty="0" smtClean="0"/>
              <a:t>A classical poverty trap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21341"/>
              </p:ext>
            </p:extLst>
          </p:nvPr>
        </p:nvGraphicFramePr>
        <p:xfrm>
          <a:off x="506413" y="1628800"/>
          <a:ext cx="806608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0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en-GB" dirty="0" smtClean="0"/>
              <a:t>Introduction -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9"/>
          </a:xfrm>
        </p:spPr>
        <p:txBody>
          <a:bodyPr/>
          <a:lstStyle/>
          <a:p>
            <a:r>
              <a:rPr lang="en-GB" dirty="0" smtClean="0"/>
              <a:t>There are two key dimensions of this study</a:t>
            </a:r>
          </a:p>
          <a:p>
            <a:pPr lvl="1"/>
            <a:r>
              <a:rPr lang="en-GB" dirty="0" smtClean="0"/>
              <a:t>First, is to ask the essential question about whether </a:t>
            </a:r>
            <a:r>
              <a:rPr lang="en-GB" dirty="0"/>
              <a:t>the </a:t>
            </a:r>
            <a:r>
              <a:rPr lang="en-GB" b="1" dirty="0"/>
              <a:t>livelihoods approach work</a:t>
            </a:r>
            <a:r>
              <a:rPr lang="en-GB" dirty="0"/>
              <a:t>. </a:t>
            </a:r>
          </a:p>
          <a:p>
            <a:pPr lvl="1"/>
            <a:r>
              <a:rPr lang="en-GB" dirty="0" smtClean="0"/>
              <a:t>Second, can the results be replicated across a </a:t>
            </a:r>
            <a:r>
              <a:rPr lang="en-GB" b="1" dirty="0" smtClean="0"/>
              <a:t>diverse set of countries </a:t>
            </a:r>
            <a:r>
              <a:rPr lang="en-GB" dirty="0" smtClean="0"/>
              <a:t>across the World</a:t>
            </a:r>
            <a:endParaRPr lang="en-GB" b="1" dirty="0" smtClean="0"/>
          </a:p>
          <a:p>
            <a:r>
              <a:rPr lang="en-GB" dirty="0" smtClean="0"/>
              <a:t>The study is therefore based on an RCT of the BRAC model in 6 </a:t>
            </a:r>
            <a:r>
              <a:rPr lang="en-GB" dirty="0"/>
              <a:t>countries – Ghana, Ethiopia, </a:t>
            </a:r>
            <a:r>
              <a:rPr lang="en-GB" dirty="0" smtClean="0"/>
              <a:t>Honduras, </a:t>
            </a:r>
            <a:r>
              <a:rPr lang="en-GB" dirty="0"/>
              <a:t>India, </a:t>
            </a:r>
            <a:r>
              <a:rPr lang="en-GB" dirty="0" smtClean="0"/>
              <a:t>Pakistan </a:t>
            </a:r>
            <a:r>
              <a:rPr lang="en-GB" dirty="0"/>
              <a:t>and Peru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r>
              <a:rPr lang="en-GB" dirty="0" smtClean="0"/>
              <a:t>The programme is meant for the poorest of the poor</a:t>
            </a:r>
          </a:p>
          <a:p>
            <a:r>
              <a:rPr lang="en-GB" dirty="0" smtClean="0"/>
              <a:t>So targeting is multi-stage</a:t>
            </a:r>
          </a:p>
          <a:p>
            <a:pPr lvl="2"/>
            <a:r>
              <a:rPr lang="en-GB" dirty="0" smtClean="0"/>
              <a:t>Using national HH survey data you select a poor region</a:t>
            </a:r>
          </a:p>
          <a:p>
            <a:pPr lvl="3"/>
            <a:r>
              <a:rPr lang="en-GB" dirty="0" smtClean="0"/>
              <a:t>Select a list villages </a:t>
            </a:r>
            <a:r>
              <a:rPr lang="en-GB" dirty="0" smtClean="0"/>
              <a:t>(programme </a:t>
            </a:r>
            <a:r>
              <a:rPr lang="en-GB" dirty="0" smtClean="0"/>
              <a:t>sites) within this poor region</a:t>
            </a:r>
          </a:p>
          <a:p>
            <a:pPr lvl="2"/>
            <a:r>
              <a:rPr lang="en-GB" dirty="0" smtClean="0"/>
              <a:t>Within the programme we select ultra poor households using participatory wealth ranking (PWR)</a:t>
            </a:r>
          </a:p>
          <a:p>
            <a:pPr lvl="3"/>
            <a:r>
              <a:rPr lang="en-GB" dirty="0" smtClean="0"/>
              <a:t>Villagers create a ranking of all HH in the village </a:t>
            </a:r>
          </a:p>
          <a:p>
            <a:pPr lvl="2"/>
            <a:r>
              <a:rPr lang="en-GB" dirty="0" smtClean="0"/>
              <a:t>Field officers visit the selected HHs and use a PPI scorecard to double check their poverty status</a:t>
            </a:r>
          </a:p>
          <a:p>
            <a:r>
              <a:rPr lang="en-GB" dirty="0" smtClean="0"/>
              <a:t>Overall 48% of the selected HH had the per capita consumption below USD1.25 compared to 19% for the entire population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3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1942"/>
          </a:xfrm>
        </p:spPr>
        <p:txBody>
          <a:bodyPr/>
          <a:lstStyle/>
          <a:p>
            <a:r>
              <a:rPr lang="en-GB" dirty="0" smtClean="0"/>
              <a:t>The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99"/>
            <a:ext cx="8229600" cy="5140002"/>
          </a:xfrm>
        </p:spPr>
        <p:txBody>
          <a:bodyPr/>
          <a:lstStyle/>
          <a:p>
            <a:r>
              <a:rPr lang="en-GB" dirty="0" smtClean="0"/>
              <a:t>The Livelihoods programme that we test involved six (6) </a:t>
            </a:r>
            <a:r>
              <a:rPr lang="en-GB" dirty="0"/>
              <a:t>different activities designed to complement each other to help households start, and continue with, a self-employment activity.</a:t>
            </a:r>
          </a:p>
          <a:p>
            <a:pPr lvl="2"/>
            <a:r>
              <a:rPr lang="en-GB" dirty="0" smtClean="0"/>
              <a:t>A one-time Productive </a:t>
            </a:r>
            <a:r>
              <a:rPr lang="en-GB" dirty="0"/>
              <a:t>asset </a:t>
            </a:r>
            <a:r>
              <a:rPr lang="en-GB" dirty="0" smtClean="0"/>
              <a:t>transfer</a:t>
            </a:r>
          </a:p>
          <a:p>
            <a:pPr lvl="2"/>
            <a:r>
              <a:rPr lang="en-GB" dirty="0" smtClean="0"/>
              <a:t>Regular consumption support</a:t>
            </a:r>
          </a:p>
          <a:p>
            <a:pPr lvl="2"/>
            <a:r>
              <a:rPr lang="en-GB" dirty="0" smtClean="0"/>
              <a:t>Technical </a:t>
            </a:r>
            <a:r>
              <a:rPr lang="en-GB" dirty="0"/>
              <a:t>skills training on managing the particular productive assets </a:t>
            </a:r>
            <a:endParaRPr lang="en-GB" dirty="0" smtClean="0"/>
          </a:p>
          <a:p>
            <a:pPr lvl="2"/>
            <a:r>
              <a:rPr lang="en-GB" dirty="0" smtClean="0"/>
              <a:t>High-frequency </a:t>
            </a:r>
            <a:r>
              <a:rPr lang="en-GB" dirty="0"/>
              <a:t>home visits </a:t>
            </a:r>
            <a:endParaRPr lang="en-GB" dirty="0" smtClean="0"/>
          </a:p>
          <a:p>
            <a:pPr lvl="2"/>
            <a:r>
              <a:rPr lang="en-GB" dirty="0" smtClean="0"/>
              <a:t>Savings</a:t>
            </a:r>
            <a:r>
              <a:rPr lang="en-GB" dirty="0"/>
              <a:t>: access to a savings account and in some instances a deposit collection service and/or mandatory savings </a:t>
            </a:r>
            <a:endParaRPr lang="en-GB" dirty="0" smtClean="0"/>
          </a:p>
          <a:p>
            <a:pPr lvl="2"/>
            <a:r>
              <a:rPr lang="en-GB" dirty="0" smtClean="0"/>
              <a:t>Some </a:t>
            </a:r>
            <a:r>
              <a:rPr lang="en-GB" dirty="0"/>
              <a:t>health education, basic health services, and/or life-skills </a:t>
            </a:r>
            <a:r>
              <a:rPr lang="en-GB" dirty="0" smtClean="0"/>
              <a:t>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en-GB" sz="4000" dirty="0" err="1"/>
              <a:t>P</a:t>
            </a:r>
            <a:r>
              <a:rPr lang="en-GB" sz="4000" dirty="0" err="1" smtClean="0"/>
              <a:t>rogramme_Productive</a:t>
            </a:r>
            <a:r>
              <a:rPr lang="en-GB" sz="4000" dirty="0" smtClean="0"/>
              <a:t> Asset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9"/>
          </a:xfrm>
        </p:spPr>
        <p:txBody>
          <a:bodyPr/>
          <a:lstStyle/>
          <a:p>
            <a:r>
              <a:rPr lang="en-GB" dirty="0" smtClean="0"/>
              <a:t>HH chose one asset from an asset bundle</a:t>
            </a:r>
          </a:p>
          <a:p>
            <a:r>
              <a:rPr lang="en-GB" dirty="0" smtClean="0"/>
              <a:t>Common choices included </a:t>
            </a:r>
          </a:p>
          <a:p>
            <a:pPr lvl="2"/>
            <a:r>
              <a:rPr lang="en-GB" dirty="0" smtClean="0"/>
              <a:t>sheep</a:t>
            </a:r>
            <a:r>
              <a:rPr lang="en-GB" dirty="0"/>
              <a:t>, goats, chicken, cattle, etc</a:t>
            </a:r>
            <a:r>
              <a:rPr lang="en-GB" dirty="0" smtClean="0"/>
              <a:t>. </a:t>
            </a:r>
            <a:r>
              <a:rPr lang="en-GB" dirty="0"/>
              <a:t>and petty </a:t>
            </a:r>
            <a:r>
              <a:rPr lang="en-GB" dirty="0" smtClean="0"/>
              <a:t>trade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value of assets </a:t>
            </a:r>
            <a:r>
              <a:rPr lang="en-GB" dirty="0" smtClean="0"/>
              <a:t>ranged from– between 4 to 8 goats in local prices </a:t>
            </a:r>
          </a:p>
          <a:p>
            <a:r>
              <a:rPr lang="en-GB" dirty="0" smtClean="0"/>
              <a:t>Transfers took about 1-15 months across all sites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4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r>
              <a:rPr lang="en-GB" dirty="0" smtClean="0"/>
              <a:t>Programme – Consumption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9"/>
          </a:xfrm>
        </p:spPr>
        <p:txBody>
          <a:bodyPr/>
          <a:lstStyle/>
          <a:p>
            <a:r>
              <a:rPr lang="en-GB" dirty="0" smtClean="0"/>
              <a:t>This was to smoothen consumption and help prevent the selling of assets</a:t>
            </a:r>
          </a:p>
          <a:p>
            <a:r>
              <a:rPr lang="en-GB" dirty="0" smtClean="0"/>
              <a:t>It was a cash stipend distributed weekly</a:t>
            </a:r>
          </a:p>
          <a:p>
            <a:r>
              <a:rPr lang="en-GB" dirty="0" smtClean="0"/>
              <a:t>It lasted between 4 and 13 months across the sites</a:t>
            </a:r>
          </a:p>
          <a:p>
            <a:pPr lvl="2"/>
            <a:r>
              <a:rPr lang="en-GB" dirty="0" smtClean="0"/>
              <a:t>For Ghana about 1.9 to 2.9 USD per week whilst Honduras it was about 108USD over 6 months</a:t>
            </a:r>
          </a:p>
          <a:p>
            <a:pPr lvl="3"/>
            <a:r>
              <a:rPr lang="en-GB" dirty="0" smtClean="0"/>
              <a:t>For Honduras, it was one time and covered lean season </a:t>
            </a:r>
          </a:p>
          <a:p>
            <a:r>
              <a:rPr lang="en-GB" dirty="0" smtClean="0"/>
              <a:t>In Ethiopia and Peru, some form of consumption support existed and so it covered both treatment and control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11597</TotalTime>
  <Words>1592</Words>
  <Application>Microsoft Macintosh PowerPoint</Application>
  <PresentationFormat>On-screen Show (4:3)</PresentationFormat>
  <Paragraphs>216</Paragraphs>
  <Slides>25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Constantia</vt:lpstr>
      <vt:lpstr>ＭＳ Ｐゴシック</vt:lpstr>
      <vt:lpstr>Times New Roman</vt:lpstr>
      <vt:lpstr>Wingdings 2</vt:lpstr>
      <vt:lpstr>Arial</vt:lpstr>
      <vt:lpstr>Flow</vt:lpstr>
      <vt:lpstr>Photo Editor Photo</vt:lpstr>
      <vt:lpstr>A Multi-faceted Program causes Lasting Progress for the Very Poor: Evidence from 6 countries</vt:lpstr>
      <vt:lpstr>Outline</vt:lpstr>
      <vt:lpstr> Introduction</vt:lpstr>
      <vt:lpstr>A classical poverty trap</vt:lpstr>
      <vt:lpstr>Introduction - contd</vt:lpstr>
      <vt:lpstr>Targeting</vt:lpstr>
      <vt:lpstr>The Programme</vt:lpstr>
      <vt:lpstr>Programme_Productive Asset</vt:lpstr>
      <vt:lpstr>Programme – Consumption Support</vt:lpstr>
      <vt:lpstr>Programme – Training &amp; Home Visits</vt:lpstr>
      <vt:lpstr>Programme – Savings and Health</vt:lpstr>
      <vt:lpstr>Cross-Site Timeline</vt:lpstr>
      <vt:lpstr>PowerPoint Presentation</vt:lpstr>
      <vt:lpstr>Per Capita Consumption</vt:lpstr>
      <vt:lpstr>Food Security</vt:lpstr>
      <vt:lpstr>Asset Index</vt:lpstr>
      <vt:lpstr>Time Use</vt:lpstr>
      <vt:lpstr>Financial Inclusion</vt:lpstr>
      <vt:lpstr>Physical Health</vt:lpstr>
      <vt:lpstr>Political Involvement</vt:lpstr>
      <vt:lpstr>Quantile results: Consumption</vt:lpstr>
      <vt:lpstr>Cost Effective?</vt:lpstr>
      <vt:lpstr>Concluding Remarks   </vt:lpstr>
      <vt:lpstr>Summary</vt:lpstr>
      <vt:lpstr>THANK YOU</vt:lpstr>
    </vt:vector>
  </TitlesOfParts>
  <Company>Toshiba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EPMP 608: PUBLIC SECTOR ECONOMICS</dc:title>
  <dc:creator>Robert Darko Osei</dc:creator>
  <cp:lastModifiedBy>Microsoft Office User</cp:lastModifiedBy>
  <cp:revision>316</cp:revision>
  <cp:lastPrinted>2013-10-28T13:35:17Z</cp:lastPrinted>
  <dcterms:created xsi:type="dcterms:W3CDTF">2008-03-31T09:52:41Z</dcterms:created>
  <dcterms:modified xsi:type="dcterms:W3CDTF">2018-07-25T05:00:34Z</dcterms:modified>
</cp:coreProperties>
</file>