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4"/>
  </p:notesMasterIdLst>
  <p:sldIdLst>
    <p:sldId id="256" r:id="rId2"/>
    <p:sldId id="257" r:id="rId3"/>
    <p:sldId id="258" r:id="rId4"/>
    <p:sldId id="260" r:id="rId5"/>
    <p:sldId id="265" r:id="rId6"/>
    <p:sldId id="261" r:id="rId7"/>
    <p:sldId id="267" r:id="rId8"/>
    <p:sldId id="266" r:id="rId9"/>
    <p:sldId id="303" r:id="rId10"/>
    <p:sldId id="269" r:id="rId11"/>
    <p:sldId id="271" r:id="rId12"/>
    <p:sldId id="272" r:id="rId13"/>
    <p:sldId id="275" r:id="rId14"/>
    <p:sldId id="274" r:id="rId15"/>
    <p:sldId id="273" r:id="rId16"/>
    <p:sldId id="304" r:id="rId17"/>
    <p:sldId id="276" r:id="rId18"/>
    <p:sldId id="279" r:id="rId19"/>
    <p:sldId id="277" r:id="rId20"/>
    <p:sldId id="281" r:id="rId21"/>
    <p:sldId id="282" r:id="rId22"/>
    <p:sldId id="283" r:id="rId23"/>
    <p:sldId id="284" r:id="rId24"/>
    <p:sldId id="285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8" r:id="rId33"/>
    <p:sldId id="295" r:id="rId34"/>
    <p:sldId id="299" r:id="rId35"/>
    <p:sldId id="300" r:id="rId36"/>
    <p:sldId id="264" r:id="rId37"/>
    <p:sldId id="302" r:id="rId38"/>
    <p:sldId id="287" r:id="rId39"/>
    <p:sldId id="297" r:id="rId40"/>
    <p:sldId id="296" r:id="rId41"/>
    <p:sldId id="301" r:id="rId42"/>
    <p:sldId id="30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659" autoAdjust="0"/>
  </p:normalViewPr>
  <p:slideViewPr>
    <p:cSldViewPr snapToGrid="0">
      <p:cViewPr varScale="1">
        <p:scale>
          <a:sx n="55" d="100"/>
          <a:sy n="55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320AC-45A6-4347-9402-A2BD5B0BA0F5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5F931-F665-49C0-A2B4-B86D679C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0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one year – income 31%, savings 131%,</a:t>
            </a:r>
            <a:r>
              <a:rPr lang="en-US" baseline="0" dirty="0" smtClean="0"/>
              <a:t> asset accumulation 35% livestock 12%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931-F665-49C0-A2B4-B86D679CFD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57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that baseline characteristics are uncorrelated with treatment status</a:t>
            </a:r>
          </a:p>
          <a:p>
            <a:r>
              <a:rPr lang="en-US" dirty="0" smtClean="0"/>
              <a:t>Characteristics similar to those of other ultra-poor household</a:t>
            </a:r>
            <a:r>
              <a:rPr lang="en-US" baseline="0" dirty="0" smtClean="0"/>
              <a:t>s in the region</a:t>
            </a:r>
          </a:p>
          <a:p>
            <a:r>
              <a:rPr lang="en-US" baseline="0" dirty="0" smtClean="0"/>
              <a:t>70% of expenditure on food</a:t>
            </a:r>
          </a:p>
          <a:p>
            <a:r>
              <a:rPr lang="en-US" baseline="0" dirty="0" smtClean="0"/>
              <a:t>Less than 1 TLU</a:t>
            </a:r>
          </a:p>
          <a:p>
            <a:r>
              <a:rPr lang="en-US" baseline="0" dirty="0" smtClean="0"/>
              <a:t>Experience typically in petty trade</a:t>
            </a:r>
          </a:p>
          <a:p>
            <a:r>
              <a:rPr lang="en-US" baseline="0" dirty="0" smtClean="0"/>
              <a:t>In only one case reject h0 of balance</a:t>
            </a:r>
          </a:p>
          <a:p>
            <a:r>
              <a:rPr lang="en-US" dirty="0" smtClean="0"/>
              <a:t>Panel c: joint effect</a:t>
            </a:r>
            <a:r>
              <a:rPr lang="en-US" baseline="0" dirty="0" smtClean="0"/>
              <a:t> of variables on treatment status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931-F665-49C0-A2B4-B86D679CFD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0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Geographical</a:t>
            </a:r>
            <a:r>
              <a:rPr lang="en-US" baseline="0" dirty="0" smtClean="0"/>
              <a:t> proximity – control households can benefit from products/services offered by treatment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Assume only change in </a:t>
            </a:r>
            <a:r>
              <a:rPr lang="en-US" baseline="0" dirty="0" err="1" smtClean="0"/>
              <a:t>busineese</a:t>
            </a:r>
            <a:r>
              <a:rPr lang="en-US" baseline="0" dirty="0" smtClean="0"/>
              <a:t> is REAP, and no change in population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931-F665-49C0-A2B4-B86D679CFD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62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Geographical</a:t>
            </a:r>
            <a:r>
              <a:rPr lang="en-US" baseline="0" dirty="0" smtClean="0"/>
              <a:t> proximity – control households can benefit from products/services offered by treatment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Assume only change in </a:t>
            </a:r>
            <a:r>
              <a:rPr lang="en-US" baseline="0" dirty="0" err="1" smtClean="0"/>
              <a:t>busineese</a:t>
            </a:r>
            <a:r>
              <a:rPr lang="en-US" baseline="0" dirty="0" smtClean="0"/>
              <a:t> is REAP, and no change in population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931-F665-49C0-A2B4-B86D679CFD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71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 group may be consuming more than they otherwise would.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931-F665-49C0-A2B4-B86D679CFD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09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Grant may act as insurance for investment</a:t>
            </a:r>
          </a:p>
          <a:p>
            <a:endParaRPr lang="en-US" dirty="0" smtClean="0"/>
          </a:p>
          <a:p>
            <a:r>
              <a:rPr lang="en-US" dirty="0" smtClean="0"/>
              <a:t>Check for differences in outcome</a:t>
            </a:r>
            <a:r>
              <a:rPr lang="en-US" baseline="0" dirty="0" smtClean="0"/>
              <a:t> variables – no significant differences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no differences in income from non-REAP businesses, time use or proportion of women that have taken a loan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931-F665-49C0-A2B4-B86D679CFD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60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test if impact of T1 Is constant throughout</a:t>
            </a:r>
            <a:r>
              <a:rPr lang="en-US" baseline="0" dirty="0" smtClean="0"/>
              <a:t> the period</a:t>
            </a:r>
          </a:p>
          <a:p>
            <a:endParaRPr lang="en-US" baseline="0" dirty="0" smtClean="0"/>
          </a:p>
          <a:p>
            <a:r>
              <a:rPr lang="en-US" dirty="0" smtClean="0"/>
              <a:t>Include robust standard errors clustered at sub-location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931-F665-49C0-A2B4-B86D679CFD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63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Adjust for multiple inference by implementing step-up method to control for false discovery rate (Anderson 2008)</a:t>
            </a:r>
          </a:p>
          <a:p>
            <a:r>
              <a:rPr lang="en-US" dirty="0" smtClean="0"/>
              <a:t>Increase the chance of type 1 error by</a:t>
            </a:r>
            <a:r>
              <a:rPr lang="en-US" baseline="0" dirty="0" smtClean="0"/>
              <a:t> testing multiple simultaneous hypothesis at a set p-value</a:t>
            </a:r>
          </a:p>
          <a:p>
            <a:r>
              <a:rPr lang="en-US" baseline="0" dirty="0" smtClean="0"/>
              <a:t>Durable index – use Principle Components Analysis (</a:t>
            </a:r>
            <a:r>
              <a:rPr lang="en-US" baseline="0" dirty="0" err="1" smtClean="0"/>
              <a:t>Filmer</a:t>
            </a:r>
            <a:r>
              <a:rPr lang="en-US" baseline="0" dirty="0" smtClean="0"/>
              <a:t> and Pritchett)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931-F665-49C0-A2B4-B86D679CFDD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45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in income due to changes in income from non-agricultural trade</a:t>
            </a:r>
          </a:p>
          <a:p>
            <a:pPr lvl="1"/>
            <a:r>
              <a:rPr lang="en-US" dirty="0" smtClean="0"/>
              <a:t>Those who benefited from REAP spent 6% of day on REAP activities.</a:t>
            </a:r>
          </a:p>
          <a:p>
            <a:pPr lvl="2"/>
            <a:r>
              <a:rPr lang="en-US" dirty="0" smtClean="0"/>
              <a:t>Reduced time spent on leisure, household activities, other productive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931-F665-49C0-A2B4-B86D679CFDD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31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</a:t>
            </a:r>
            <a:r>
              <a:rPr lang="en-US" baseline="0" dirty="0" smtClean="0"/>
              <a:t>, max, min</a:t>
            </a:r>
          </a:p>
          <a:p>
            <a:r>
              <a:rPr lang="en-US" baseline="0" dirty="0" smtClean="0"/>
              <a:t>Identify position of participant not interviewed in distribution of outcome for each variable and impute value using either 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, max or min of re-surveyed participants in that centile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90/10</a:t>
            </a:r>
          </a:p>
          <a:p>
            <a:r>
              <a:rPr lang="en-US" baseline="0" dirty="0" smtClean="0"/>
              <a:t>Missing 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 from control replaced with 90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 value</a:t>
            </a:r>
          </a:p>
          <a:p>
            <a:r>
              <a:rPr lang="en-US" baseline="0" dirty="0" smtClean="0"/>
              <a:t>Treatment group replaced with 10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 value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Lees</a:t>
            </a:r>
          </a:p>
          <a:p>
            <a:r>
              <a:rPr lang="en-US" baseline="0" dirty="0" smtClean="0"/>
              <a:t>Trims from either above or below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931-F665-49C0-A2B4-B86D679CFD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81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Bandiera</a:t>
            </a:r>
            <a:r>
              <a:rPr lang="en-US" dirty="0" smtClean="0"/>
              <a:t> – no </a:t>
            </a:r>
            <a:r>
              <a:rPr lang="en-US" dirty="0" err="1" smtClean="0"/>
              <a:t>signi</a:t>
            </a:r>
            <a:r>
              <a:rPr lang="en-US" dirty="0" smtClean="0"/>
              <a:t> effect on consumption</a:t>
            </a:r>
            <a:r>
              <a:rPr lang="en-US" baseline="0" dirty="0" smtClean="0"/>
              <a:t> after 2 years</a:t>
            </a:r>
          </a:p>
          <a:p>
            <a:r>
              <a:rPr lang="en-US" dirty="0" smtClean="0"/>
              <a:t>Banerjee – relatively small impact (5%)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931-F665-49C0-A2B4-B86D679CFDD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Microenteprises</a:t>
            </a:r>
            <a:r>
              <a:rPr lang="en-US" baseline="0" dirty="0" smtClean="0"/>
              <a:t> potential engine of development – poorest often prevented from establishing or participating in popular approaches aimed at stimulating micro formation</a:t>
            </a:r>
            <a:endParaRPr lang="en-US" dirty="0" smtClean="0"/>
          </a:p>
          <a:p>
            <a:r>
              <a:rPr lang="en-US" dirty="0" smtClean="0"/>
              <a:t>Popular approaches such as microfinance found to have limited impacts on poverty alleviation, particularly for those in lower tail of distribution.</a:t>
            </a:r>
          </a:p>
          <a:p>
            <a:r>
              <a:rPr lang="en-US" dirty="0" smtClean="0"/>
              <a:t>Alleviating credit constraints alone not sufficient</a:t>
            </a:r>
            <a:r>
              <a:rPr lang="en-US" baseline="0" dirty="0" smtClean="0"/>
              <a:t> to reduce poverty through microenterprises.</a:t>
            </a:r>
          </a:p>
          <a:p>
            <a:r>
              <a:rPr lang="en-US" baseline="0" dirty="0" smtClean="0"/>
              <a:t>Shift in focus to entrepreneurial skills, knowledge and human capital – evidence is mixed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931-F665-49C0-A2B4-B86D679CFD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5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Lowest goat equivalent – 3.75</a:t>
            </a:r>
          </a:p>
          <a:p>
            <a:r>
              <a:rPr lang="en-US" dirty="0" smtClean="0"/>
              <a:t>Weakest</a:t>
            </a:r>
            <a:r>
              <a:rPr lang="en-US" baseline="0" dirty="0" smtClean="0"/>
              <a:t> impact in Peru – remote site</a:t>
            </a:r>
          </a:p>
          <a:p>
            <a:r>
              <a:rPr lang="en-US" baseline="0" dirty="0" err="1" smtClean="0"/>
              <a:t>Bauchet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mistargeting</a:t>
            </a:r>
            <a:r>
              <a:rPr lang="en-US" baseline="0" dirty="0" smtClean="0"/>
              <a:t> individuals with strong </a:t>
            </a:r>
            <a:r>
              <a:rPr lang="en-US" baseline="0" dirty="0" err="1" smtClean="0"/>
              <a:t>labour</a:t>
            </a:r>
            <a:r>
              <a:rPr lang="en-US" baseline="0" dirty="0" smtClean="0"/>
              <a:t> market opportunities – selected out of program</a:t>
            </a:r>
          </a:p>
          <a:p>
            <a:r>
              <a:rPr lang="en-US" baseline="0" dirty="0" err="1" smtClean="0"/>
              <a:t>Bandiera</a:t>
            </a:r>
            <a:r>
              <a:rPr lang="en-US" baseline="0" dirty="0" smtClean="0"/>
              <a:t> – 2 year follow-up, Banerjee – one year after end</a:t>
            </a:r>
          </a:p>
          <a:p>
            <a:r>
              <a:rPr lang="en-US" baseline="0" dirty="0" smtClean="0"/>
              <a:t>Most similar to REAP –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931-F665-49C0-A2B4-B86D679CFD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18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other poverty graduation</a:t>
            </a:r>
            <a:r>
              <a:rPr lang="en-US" baseline="0" dirty="0" smtClean="0"/>
              <a:t> cash transfer typically used for consumption support – prevent eating asset transfer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Three person – social support and accountability around use of grants – but may introduce challenges</a:t>
            </a:r>
          </a:p>
          <a:p>
            <a:r>
              <a:rPr lang="en-US" baseline="0" dirty="0" err="1" smtClean="0"/>
              <a:t>Blattman</a:t>
            </a:r>
            <a:r>
              <a:rPr lang="en-US" baseline="0" dirty="0" smtClean="0"/>
              <a:t> – cash transfer, no </a:t>
            </a:r>
            <a:r>
              <a:rPr lang="en-US" baseline="0" dirty="0" err="1" smtClean="0"/>
              <a:t>sonsumption</a:t>
            </a:r>
            <a:r>
              <a:rPr lang="en-US" baseline="0" dirty="0" smtClean="0"/>
              <a:t> support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931-F665-49C0-A2B4-B86D679CFD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15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 locations in southern</a:t>
            </a:r>
            <a:r>
              <a:rPr lang="en-US" baseline="0" dirty="0" smtClean="0"/>
              <a:t> and central </a:t>
            </a:r>
            <a:r>
              <a:rPr lang="en-US" baseline="0" dirty="0" err="1" smtClean="0"/>
              <a:t>Marsabit</a:t>
            </a:r>
            <a:endParaRPr lang="en-US" baseline="0" dirty="0" smtClean="0"/>
          </a:p>
          <a:p>
            <a:r>
              <a:rPr lang="en-US" dirty="0" smtClean="0"/>
              <a:t>Three women disqualified</a:t>
            </a:r>
          </a:p>
          <a:p>
            <a:r>
              <a:rPr lang="en-US" dirty="0" smtClean="0"/>
              <a:t>Mentors recruited from locations</a:t>
            </a:r>
            <a:r>
              <a:rPr lang="en-US" baseline="0" dirty="0" smtClean="0"/>
              <a:t> - trained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931-F665-49C0-A2B4-B86D679CFD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62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Mentors can assess members’ abilities and </a:t>
            </a:r>
            <a:r>
              <a:rPr lang="en-US" dirty="0" err="1" smtClean="0"/>
              <a:t>prev</a:t>
            </a:r>
            <a:r>
              <a:rPr lang="en-US" dirty="0" smtClean="0"/>
              <a:t> experience</a:t>
            </a:r>
          </a:p>
          <a:p>
            <a:r>
              <a:rPr lang="en-US" dirty="0" smtClean="0"/>
              <a:t>Lasts 4 hours</a:t>
            </a:r>
          </a:p>
          <a:p>
            <a:r>
              <a:rPr lang="en-US" dirty="0" smtClean="0"/>
              <a:t>Over course of program benefit from approx. 17 hours of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931-F665-49C0-A2B4-B86D679CFD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56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Groups can deviate from business proposal if they wish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931-F665-49C0-A2B4-B86D679CFD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30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 grant likely created incentive for group to invest first grant</a:t>
            </a:r>
            <a:r>
              <a:rPr lang="en-US" baseline="0" dirty="0" smtClean="0"/>
              <a:t> in business</a:t>
            </a:r>
          </a:p>
          <a:p>
            <a:r>
              <a:rPr lang="en-US" baseline="0" dirty="0" smtClean="0"/>
              <a:t>Must also participate in savings training to get grant</a:t>
            </a:r>
          </a:p>
          <a:p>
            <a:r>
              <a:rPr lang="en-US" baseline="0" dirty="0" smtClean="0"/>
              <a:t>Save and loan but must pay back with interest</a:t>
            </a:r>
          </a:p>
          <a:p>
            <a:r>
              <a:rPr lang="en-US" baseline="0" dirty="0" smtClean="0"/>
              <a:t>Also known as </a:t>
            </a:r>
            <a:r>
              <a:rPr lang="en-US" baseline="0" dirty="0" err="1" smtClean="0"/>
              <a:t>Accummulating</a:t>
            </a:r>
            <a:r>
              <a:rPr lang="en-US" baseline="0" dirty="0" smtClean="0"/>
              <a:t> Savings and Credit Associations</a:t>
            </a:r>
          </a:p>
          <a:p>
            <a:r>
              <a:rPr lang="en-US" dirty="0" smtClean="0"/>
              <a:t>9 one hour trainings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931-F665-49C0-A2B4-B86D679CFD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92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eligible women declined</a:t>
            </a:r>
            <a:r>
              <a:rPr lang="en-US" baseline="0" dirty="0" smtClean="0"/>
              <a:t> to participate in </a:t>
            </a:r>
            <a:r>
              <a:rPr lang="en-US" baseline="0" dirty="0" err="1" smtClean="0"/>
              <a:t>programme</a:t>
            </a:r>
            <a:endParaRPr lang="en-US" baseline="0" dirty="0" smtClean="0"/>
          </a:p>
          <a:p>
            <a:r>
              <a:rPr lang="en-US" baseline="0" dirty="0" smtClean="0"/>
              <a:t>Couldn’t participate outside of assigned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931-F665-49C0-A2B4-B86D679CFD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76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1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1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2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32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4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4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3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814C7D-65D9-405A-8E47-8E744356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7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0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4814C7D-65D9-405A-8E47-8E7443568DC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53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No longer trapped</a:t>
            </a:r>
            <a:r>
              <a:rPr lang="en-US" sz="4000" dirty="0"/>
              <a:t>? </a:t>
            </a:r>
            <a:r>
              <a:rPr lang="en-US" sz="4000" dirty="0" smtClean="0"/>
              <a:t>Promoting entrepreneurship through cash transfers to ultra-poor women in northern Kenya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en-US" dirty="0" err="1" smtClean="0"/>
              <a:t>Gobin</a:t>
            </a:r>
            <a:r>
              <a:rPr lang="en-US" dirty="0" smtClean="0"/>
              <a:t>, </a:t>
            </a:r>
            <a:r>
              <a:rPr lang="en-US" dirty="0" err="1" smtClean="0"/>
              <a:t>santos</a:t>
            </a:r>
            <a:r>
              <a:rPr lang="en-US" dirty="0" smtClean="0"/>
              <a:t> and </a:t>
            </a:r>
            <a:r>
              <a:rPr lang="en-US" dirty="0" err="1" smtClean="0"/>
              <a:t>toth</a:t>
            </a:r>
            <a:r>
              <a:rPr lang="en-US" dirty="0" smtClean="0"/>
              <a:t> (2017)</a:t>
            </a:r>
          </a:p>
          <a:p>
            <a:pPr algn="r"/>
            <a:r>
              <a:rPr lang="en-US" dirty="0" smtClean="0"/>
              <a:t>Evidence to action </a:t>
            </a:r>
          </a:p>
          <a:p>
            <a:pPr algn="r"/>
            <a:r>
              <a:rPr lang="en-US" dirty="0" smtClean="0"/>
              <a:t>July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" y="1235243"/>
            <a:ext cx="11975883" cy="43474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96126" y="2133601"/>
            <a:ext cx="8964660" cy="3481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Entrepreneur Access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Business Planning</a:t>
            </a:r>
          </a:p>
          <a:p>
            <a:pPr lvl="1"/>
            <a:r>
              <a:rPr lang="en-US" sz="2000" dirty="0" smtClean="0"/>
              <a:t>Mentor assists business groups with development of business proposals.</a:t>
            </a:r>
          </a:p>
          <a:p>
            <a:pPr lvl="1"/>
            <a:r>
              <a:rPr lang="en-US" sz="2000" dirty="0" smtClean="0"/>
              <a:t>Includes:</a:t>
            </a:r>
          </a:p>
          <a:p>
            <a:pPr lvl="2"/>
            <a:r>
              <a:rPr lang="en-US" sz="1600" dirty="0" smtClean="0"/>
              <a:t>Needs and size of market, type of business, location, suppliers, use of initial grant, allocation of responsibilities, use of profits.</a:t>
            </a:r>
          </a:p>
          <a:p>
            <a:r>
              <a:rPr lang="en-US" sz="2400" dirty="0" smtClean="0"/>
              <a:t>Business skills training</a:t>
            </a:r>
          </a:p>
          <a:p>
            <a:pPr lvl="1"/>
            <a:r>
              <a:rPr lang="en-US" sz="2000" dirty="0" smtClean="0"/>
              <a:t>Delivered by mentor on day of grant disbursement.</a:t>
            </a:r>
          </a:p>
          <a:p>
            <a:pPr lvl="1"/>
            <a:r>
              <a:rPr lang="en-US" sz="2000" dirty="0" smtClean="0"/>
              <a:t>Includes:</a:t>
            </a:r>
          </a:p>
          <a:p>
            <a:pPr lvl="2"/>
            <a:r>
              <a:rPr lang="en-US" sz="1600" dirty="0" smtClean="0"/>
              <a:t>Accounting, financial planning, product ideas, marketing, pricing and costing, inventory management, customer service, business investment and growth strategies, employee management, savings, and debt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0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Entrepreneur Access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First grant and mentoring</a:t>
            </a:r>
          </a:p>
          <a:p>
            <a:pPr lvl="1"/>
            <a:r>
              <a:rPr lang="en-US" sz="2000" dirty="0" smtClean="0"/>
              <a:t>US$100 given to business to invest </a:t>
            </a:r>
          </a:p>
          <a:p>
            <a:pPr lvl="2"/>
            <a:r>
              <a:rPr lang="en-US" sz="1600" dirty="0" smtClean="0"/>
              <a:t>PPP US$238 at 2014 prices OR approximately 7.5 months of per capita expenditure</a:t>
            </a:r>
          </a:p>
          <a:p>
            <a:pPr lvl="1"/>
            <a:r>
              <a:rPr lang="en-US" sz="2000" dirty="0" smtClean="0"/>
              <a:t>Mentors meet with businesses at least once a month for two years</a:t>
            </a:r>
          </a:p>
          <a:p>
            <a:pPr lvl="2"/>
            <a:r>
              <a:rPr lang="en-US" sz="1600" dirty="0" smtClean="0"/>
              <a:t>Approximately 30 hours of mentoring.</a:t>
            </a:r>
          </a:p>
          <a:p>
            <a:pPr lvl="1"/>
            <a:r>
              <a:rPr lang="en-US" sz="2000" dirty="0" smtClean="0"/>
              <a:t>Mentor responsibilities:</a:t>
            </a:r>
          </a:p>
          <a:p>
            <a:pPr lvl="2"/>
            <a:r>
              <a:rPr lang="en-US" sz="1600" dirty="0" smtClean="0"/>
              <a:t> monitor progress, </a:t>
            </a:r>
          </a:p>
          <a:p>
            <a:pPr lvl="2"/>
            <a:r>
              <a:rPr lang="en-US" sz="1600" dirty="0" smtClean="0"/>
              <a:t>offer advice and on-going training, </a:t>
            </a:r>
          </a:p>
          <a:p>
            <a:pPr lvl="2"/>
            <a:r>
              <a:rPr lang="en-US" sz="1600" dirty="0" smtClean="0"/>
              <a:t>assist with record keeping, </a:t>
            </a:r>
          </a:p>
          <a:p>
            <a:pPr lvl="2"/>
            <a:r>
              <a:rPr lang="en-US" sz="1600" dirty="0" smtClean="0"/>
              <a:t>manage conflicts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6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" y="1235243"/>
            <a:ext cx="11975883" cy="43474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85221" y="2101517"/>
            <a:ext cx="3975564" cy="3513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46231" y="2117558"/>
            <a:ext cx="1833943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Entrepreneur Access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Follow-up grant</a:t>
            </a:r>
          </a:p>
          <a:p>
            <a:pPr lvl="1"/>
            <a:r>
              <a:rPr lang="en-US" sz="2000" dirty="0" smtClean="0"/>
              <a:t>Eligible for US$50 after 6 months</a:t>
            </a:r>
          </a:p>
          <a:p>
            <a:pPr lvl="1"/>
            <a:r>
              <a:rPr lang="en-US" sz="2000" dirty="0" smtClean="0"/>
              <a:t>Criteria:</a:t>
            </a:r>
          </a:p>
          <a:p>
            <a:pPr lvl="2"/>
            <a:r>
              <a:rPr lang="en-US" sz="1600" dirty="0" smtClean="0"/>
              <a:t>Two or more members involved in program</a:t>
            </a:r>
          </a:p>
          <a:p>
            <a:pPr lvl="2"/>
            <a:r>
              <a:rPr lang="en-US" sz="1600" dirty="0" smtClean="0"/>
              <a:t>Business assets must be held collectively</a:t>
            </a:r>
          </a:p>
          <a:p>
            <a:pPr lvl="2"/>
            <a:r>
              <a:rPr lang="en-US" sz="1600" dirty="0" smtClean="0"/>
              <a:t>Business value must be greater than initial grant</a:t>
            </a:r>
          </a:p>
          <a:p>
            <a:r>
              <a:rPr lang="en-US" sz="2600" dirty="0" smtClean="0"/>
              <a:t>Savings training and savings groups</a:t>
            </a:r>
          </a:p>
          <a:p>
            <a:pPr lvl="1"/>
            <a:r>
              <a:rPr lang="en-US" sz="2000" dirty="0" smtClean="0"/>
              <a:t>Basics of formation and operation of savings groups</a:t>
            </a:r>
          </a:p>
          <a:p>
            <a:pPr lvl="1"/>
            <a:r>
              <a:rPr lang="en-US" sz="2000" dirty="0" smtClean="0"/>
              <a:t>Encouraged to form or join existing savings groups</a:t>
            </a:r>
          </a:p>
          <a:p>
            <a:pPr lvl="1"/>
            <a:r>
              <a:rPr lang="en-US" sz="2000" dirty="0" smtClean="0"/>
              <a:t>Groups follow the Village Savings and Loans Associations (VSLA) model</a:t>
            </a:r>
          </a:p>
          <a:p>
            <a:pPr lvl="1"/>
            <a:r>
              <a:rPr lang="en-US" sz="2000" dirty="0" smtClean="0"/>
              <a:t>Meet monthly, under supervision of mentors who deliver on-going training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6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" y="1235243"/>
            <a:ext cx="11975883" cy="43474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62737" y="2101517"/>
            <a:ext cx="3398048" cy="3513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82127" y="2117558"/>
            <a:ext cx="3398048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" y="1235243"/>
            <a:ext cx="11975883" cy="43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11" y="0"/>
            <a:ext cx="11045309" cy="62044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1095" y="2181726"/>
            <a:ext cx="2406316" cy="15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89095" y="2181726"/>
            <a:ext cx="561473" cy="15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65002" y="2181726"/>
            <a:ext cx="561473" cy="15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10131" y="2181726"/>
            <a:ext cx="561473" cy="15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94997" y="2181726"/>
            <a:ext cx="561473" cy="15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6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19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Attrition</a:t>
            </a:r>
          </a:p>
          <a:p>
            <a:pPr lvl="1"/>
            <a:r>
              <a:rPr lang="en-US" sz="2400" dirty="0" smtClean="0"/>
              <a:t>Less than 4% not re-interviewed at first follow-up</a:t>
            </a:r>
          </a:p>
          <a:p>
            <a:pPr lvl="1"/>
            <a:r>
              <a:rPr lang="en-US" sz="2400" dirty="0" smtClean="0"/>
              <a:t>Less than 6% not re-interviewed at second follow-up</a:t>
            </a:r>
          </a:p>
          <a:p>
            <a:pPr lvl="1"/>
            <a:r>
              <a:rPr lang="en-US" sz="2400" dirty="0" smtClean="0"/>
              <a:t>Less than 2% never re-interviewed</a:t>
            </a:r>
          </a:p>
          <a:p>
            <a:pPr lvl="1"/>
            <a:r>
              <a:rPr lang="en-US" sz="2400" dirty="0" smtClean="0"/>
              <a:t>No baseline characteristics predict attrition at midline or </a:t>
            </a:r>
            <a:r>
              <a:rPr lang="en-US" sz="2400" dirty="0" err="1" smtClean="0"/>
              <a:t>endline</a:t>
            </a:r>
            <a:r>
              <a:rPr lang="en-US" sz="2400" dirty="0" smtClean="0"/>
              <a:t> at 5% level</a:t>
            </a:r>
          </a:p>
          <a:p>
            <a:pPr lvl="1"/>
            <a:r>
              <a:rPr lang="en-US" sz="2400" dirty="0" smtClean="0"/>
              <a:t>But, attrition at </a:t>
            </a:r>
            <a:r>
              <a:rPr lang="en-US" sz="2400" dirty="0" err="1" smtClean="0"/>
              <a:t>endline</a:t>
            </a:r>
            <a:r>
              <a:rPr lang="en-US" sz="2400" dirty="0" smtClean="0"/>
              <a:t> is correlated with assignment to group A</a:t>
            </a:r>
          </a:p>
          <a:p>
            <a:pPr lvl="2"/>
            <a:r>
              <a:rPr lang="en-US" sz="1800" dirty="0" smtClean="0"/>
              <a:t>Implies that respondents feel less motivated to respond to questionnaires once they receive grants</a:t>
            </a:r>
          </a:p>
          <a:p>
            <a:pPr lvl="2"/>
            <a:r>
              <a:rPr lang="en-US" sz="1800" dirty="0" smtClean="0"/>
              <a:t>But this behavior did not manifest itself along observable dimensions of heterogeneity</a:t>
            </a:r>
          </a:p>
          <a:p>
            <a:pPr lvl="2"/>
            <a:r>
              <a:rPr lang="en-US" sz="1800" dirty="0" smtClean="0"/>
              <a:t>Results are found to be largely robust to attrition</a:t>
            </a:r>
          </a:p>
          <a:p>
            <a:pPr lvl="2"/>
            <a:endParaRPr lang="en-US" sz="16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356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Evaluation of a poverty graduation </a:t>
            </a:r>
            <a:r>
              <a:rPr lang="en-US" sz="2400" dirty="0" err="1" smtClean="0"/>
              <a:t>programme</a:t>
            </a:r>
            <a:endParaRPr lang="en-US" sz="2400" dirty="0" smtClean="0"/>
          </a:p>
          <a:p>
            <a:pPr lvl="1"/>
            <a:r>
              <a:rPr lang="en-US" sz="2000" dirty="0" smtClean="0"/>
              <a:t>The Rural Entrepreneur Access Project (REAP)</a:t>
            </a:r>
          </a:p>
          <a:p>
            <a:pPr lvl="1"/>
            <a:r>
              <a:rPr lang="en-US" sz="2000" dirty="0" smtClean="0"/>
              <a:t>Uses cash transfers instead of a physical asset transfer</a:t>
            </a:r>
          </a:p>
          <a:p>
            <a:r>
              <a:rPr lang="en-US" sz="2400" dirty="0" err="1" smtClean="0"/>
              <a:t>Randomisation</a:t>
            </a:r>
            <a:r>
              <a:rPr lang="en-US" sz="2400" dirty="0" smtClean="0"/>
              <a:t> using a phase-in design</a:t>
            </a:r>
          </a:p>
          <a:p>
            <a:r>
              <a:rPr lang="en-US" sz="2400" dirty="0" smtClean="0"/>
              <a:t>Significant impact on income, savings, asset accumulation</a:t>
            </a:r>
          </a:p>
          <a:p>
            <a:pPr lvl="1"/>
            <a:r>
              <a:rPr lang="en-US" sz="2000" dirty="0" smtClean="0"/>
              <a:t>Driven by petty trade enterprises</a:t>
            </a:r>
          </a:p>
          <a:p>
            <a:r>
              <a:rPr lang="en-US" sz="2400" dirty="0" smtClean="0"/>
              <a:t>Findings are in line with those of other similar interventions</a:t>
            </a:r>
          </a:p>
          <a:p>
            <a:r>
              <a:rPr lang="en-US" sz="2400" dirty="0" smtClean="0"/>
              <a:t>The relatively better-off benefit more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768867" cy="365125"/>
          </a:xfrm>
        </p:spPr>
        <p:txBody>
          <a:bodyPr/>
          <a:lstStyle/>
          <a:p>
            <a:r>
              <a:rPr lang="en-US" sz="1200" smtClean="0"/>
              <a:t>Evidence to Action, Nairobi, July 2018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 smtClean="0"/>
              <a:t>Gobin</a:t>
            </a:r>
            <a:r>
              <a:rPr lang="en-US" sz="1200" dirty="0" smtClean="0"/>
              <a:t>, Santos and </a:t>
            </a:r>
            <a:r>
              <a:rPr lang="en-US" sz="1200" dirty="0" err="1" smtClean="0"/>
              <a:t>Toth</a:t>
            </a:r>
            <a:r>
              <a:rPr lang="en-US" sz="1200" dirty="0" smtClean="0"/>
              <a:t> (2017)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z="1200" smtClean="0"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24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Spillover effects</a:t>
            </a:r>
          </a:p>
          <a:p>
            <a:pPr lvl="1"/>
            <a:r>
              <a:rPr lang="en-US" sz="2400" dirty="0" smtClean="0"/>
              <a:t>Not a cluster randomization design so spillover effects can bias results.</a:t>
            </a:r>
          </a:p>
          <a:p>
            <a:pPr lvl="1"/>
            <a:r>
              <a:rPr lang="en-US" sz="2400" dirty="0" smtClean="0"/>
              <a:t>Three possibilities considered</a:t>
            </a:r>
          </a:p>
          <a:p>
            <a:pPr marL="384048" lvl="2" indent="0">
              <a:buNone/>
            </a:pPr>
            <a:r>
              <a:rPr lang="en-US" sz="1800" dirty="0" smtClean="0"/>
              <a:t>1) Lower prices to consumers due to higher competition</a:t>
            </a:r>
          </a:p>
          <a:p>
            <a:pPr lvl="3"/>
            <a:r>
              <a:rPr lang="en-US" sz="1800" dirty="0" smtClean="0"/>
              <a:t>95% of new businesses in petty trade</a:t>
            </a:r>
          </a:p>
          <a:p>
            <a:pPr lvl="3"/>
            <a:r>
              <a:rPr lang="en-US" sz="1800" dirty="0" smtClean="0"/>
              <a:t>But already a large number of pre-existing businesses</a:t>
            </a:r>
          </a:p>
          <a:p>
            <a:pPr lvl="3"/>
            <a:r>
              <a:rPr lang="en-US" sz="1800" dirty="0" smtClean="0"/>
              <a:t>Include REAP businesses at baseline as a covariate in estimation of impact</a:t>
            </a:r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6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030804" cy="4023360"/>
          </a:xfrm>
        </p:spPr>
        <p:txBody>
          <a:bodyPr/>
          <a:lstStyle/>
          <a:p>
            <a:pPr marL="0">
              <a:buNone/>
            </a:pPr>
            <a:r>
              <a:rPr lang="en-US" dirty="0" smtClean="0"/>
              <a:t>Spillover effects</a:t>
            </a:r>
          </a:p>
          <a:p>
            <a:pPr marL="292608" lvl="1">
              <a:buNone/>
            </a:pPr>
            <a:r>
              <a:rPr lang="en-US" dirty="0" smtClean="0"/>
              <a:t>2) Lower profits of non-REAP businesses due to higher competition</a:t>
            </a:r>
          </a:p>
          <a:p>
            <a:pPr lvl="1"/>
            <a:r>
              <a:rPr lang="en-US" dirty="0" smtClean="0"/>
              <a:t>Use individuals per business as proxy for competition</a:t>
            </a:r>
          </a:p>
          <a:p>
            <a:pPr lvl="1"/>
            <a:r>
              <a:rPr lang="en-US" dirty="0" smtClean="0"/>
              <a:t>No evidence that change in market size affects income from petty trade for control group participants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436" y="1980202"/>
            <a:ext cx="5715146" cy="414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Spillover effects</a:t>
            </a:r>
          </a:p>
          <a:p>
            <a:pPr marL="201168" lvl="1" indent="0">
              <a:buNone/>
            </a:pPr>
            <a:r>
              <a:rPr lang="en-US" sz="2400" dirty="0" smtClean="0"/>
              <a:t>3) Easier Access to Loans</a:t>
            </a:r>
          </a:p>
          <a:p>
            <a:pPr lvl="1"/>
            <a:r>
              <a:rPr lang="en-US" sz="2400" dirty="0" smtClean="0"/>
              <a:t>SGs can extend loans to non-group members</a:t>
            </a:r>
          </a:p>
          <a:p>
            <a:pPr lvl="2"/>
            <a:r>
              <a:rPr lang="en-US" sz="1800" dirty="0" smtClean="0"/>
              <a:t>For emergencies</a:t>
            </a:r>
          </a:p>
          <a:p>
            <a:pPr lvl="2"/>
            <a:r>
              <a:rPr lang="en-US" sz="1800" dirty="0" smtClean="0"/>
              <a:t>At midline 7% of control group borrowed from a REAP SG</a:t>
            </a:r>
          </a:p>
          <a:p>
            <a:pPr lvl="2"/>
            <a:r>
              <a:rPr lang="en-US" sz="1800" dirty="0" smtClean="0"/>
              <a:t>At </a:t>
            </a:r>
            <a:r>
              <a:rPr lang="en-US" sz="1800" dirty="0" err="1" smtClean="0"/>
              <a:t>endline</a:t>
            </a:r>
            <a:r>
              <a:rPr lang="en-US" sz="1800" dirty="0" smtClean="0"/>
              <a:t> 20% of control group borrowed from a REAP SG</a:t>
            </a:r>
          </a:p>
          <a:p>
            <a:pPr lvl="2"/>
            <a:r>
              <a:rPr lang="en-US" sz="1800" dirty="0" smtClean="0"/>
              <a:t>Results may be biased downwards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Anticipation Effects</a:t>
            </a:r>
          </a:p>
          <a:p>
            <a:pPr lvl="1"/>
            <a:r>
              <a:rPr lang="en-US" dirty="0" smtClean="0"/>
              <a:t>Participants may change </a:t>
            </a:r>
            <a:r>
              <a:rPr lang="en-US" dirty="0" err="1" smtClean="0"/>
              <a:t>behaviour</a:t>
            </a:r>
            <a:r>
              <a:rPr lang="en-US" dirty="0" smtClean="0"/>
              <a:t> in anticipation of receiving the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lvl="2"/>
            <a:r>
              <a:rPr lang="en-US" dirty="0" smtClean="0"/>
              <a:t>If it results in a delay in investments then results would be biased upwards</a:t>
            </a:r>
          </a:p>
          <a:p>
            <a:pPr lvl="2"/>
            <a:r>
              <a:rPr lang="en-US" dirty="0" smtClean="0"/>
              <a:t>Alternatively, may be more willing to invest as they are certain of receiving the grant</a:t>
            </a:r>
          </a:p>
          <a:p>
            <a:pPr lvl="1"/>
            <a:r>
              <a:rPr lang="en-US" dirty="0" smtClean="0"/>
              <a:t>If it affects outcomes then at midline there should be differences between groups B and C</a:t>
            </a:r>
          </a:p>
          <a:p>
            <a:pPr lvl="2"/>
            <a:r>
              <a:rPr lang="en-US" dirty="0" smtClean="0"/>
              <a:t>B would anticipate receiving funding 6 months before 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695" y="3632564"/>
            <a:ext cx="6144126" cy="26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experimental design allows for a relatively straight forward estimation of REAP’s impact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Regression includes:</a:t>
            </a:r>
          </a:p>
          <a:p>
            <a:pPr lvl="1"/>
            <a:r>
              <a:rPr lang="en-US" dirty="0" smtClean="0"/>
              <a:t>Location dummy variables</a:t>
            </a:r>
          </a:p>
          <a:p>
            <a:pPr lvl="1"/>
            <a:r>
              <a:rPr lang="en-US" dirty="0" smtClean="0"/>
              <a:t>Outcome at baseline</a:t>
            </a:r>
          </a:p>
          <a:p>
            <a:pPr lvl="1"/>
            <a:r>
              <a:rPr lang="en-US" dirty="0" smtClean="0"/>
              <a:t>Number of REAP businesses in individual’s </a:t>
            </a:r>
            <a:r>
              <a:rPr lang="en-US" dirty="0" err="1" smtClean="0"/>
              <a:t>manyatta</a:t>
            </a:r>
            <a:r>
              <a:rPr lang="en-US" dirty="0" smtClean="0"/>
              <a:t> at baseline</a:t>
            </a:r>
          </a:p>
          <a:p>
            <a:r>
              <a:rPr lang="en-US" dirty="0" smtClean="0"/>
              <a:t>Experimental design allows for estimation of: </a:t>
            </a:r>
          </a:p>
          <a:p>
            <a:pPr lvl="1"/>
            <a:r>
              <a:rPr lang="en-US" dirty="0" smtClean="0"/>
              <a:t>impact at six months – prior to disbursement of second grant</a:t>
            </a:r>
          </a:p>
          <a:p>
            <a:pPr lvl="2"/>
            <a:r>
              <a:rPr lang="en-US" dirty="0" smtClean="0"/>
              <a:t>Comparing group A to groups B and C OR group B to group C</a:t>
            </a:r>
          </a:p>
          <a:p>
            <a:pPr lvl="1"/>
            <a:r>
              <a:rPr lang="en-US" dirty="0" smtClean="0"/>
              <a:t>Impact at one year</a:t>
            </a:r>
          </a:p>
          <a:p>
            <a:pPr lvl="2"/>
            <a:r>
              <a:rPr lang="en-US" dirty="0" smtClean="0"/>
              <a:t>Comparing group A to group 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616" y="2328051"/>
            <a:ext cx="9930064" cy="43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2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3621" y="2067608"/>
            <a:ext cx="5981072" cy="37877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Six month impact</a:t>
            </a:r>
          </a:p>
          <a:p>
            <a:pPr lvl="1"/>
            <a:r>
              <a:rPr lang="en-US" sz="2400" dirty="0" smtClean="0"/>
              <a:t>Income per capita increases</a:t>
            </a:r>
          </a:p>
          <a:p>
            <a:pPr lvl="2"/>
            <a:r>
              <a:rPr lang="en-US" sz="1800" dirty="0" smtClean="0"/>
              <a:t>44.6% (0.255 SDs) at midline</a:t>
            </a:r>
          </a:p>
          <a:p>
            <a:pPr lvl="2"/>
            <a:r>
              <a:rPr lang="en-US" sz="1800" dirty="0" smtClean="0"/>
              <a:t>34.7% (0.25 SDs) at </a:t>
            </a:r>
            <a:r>
              <a:rPr lang="en-US" sz="1800" dirty="0" err="1" smtClean="0"/>
              <a:t>endline</a:t>
            </a:r>
            <a:endParaRPr lang="en-US" sz="1800" dirty="0" smtClean="0"/>
          </a:p>
          <a:p>
            <a:pPr lvl="1"/>
            <a:r>
              <a:rPr lang="en-US" sz="2400" dirty="0" smtClean="0"/>
              <a:t>Does not translate to increase in expenditure or consumption</a:t>
            </a:r>
          </a:p>
          <a:p>
            <a:pPr lvl="2"/>
            <a:r>
              <a:rPr lang="en-US" sz="1800" dirty="0" smtClean="0"/>
              <a:t>Especially true at </a:t>
            </a:r>
            <a:r>
              <a:rPr lang="en-US" sz="1800" dirty="0" err="1" smtClean="0"/>
              <a:t>endline</a:t>
            </a:r>
            <a:r>
              <a:rPr lang="en-US" sz="1800" dirty="0" smtClean="0"/>
              <a:t> – reject equality between increases in income and expenditure or consumption</a:t>
            </a:r>
          </a:p>
          <a:p>
            <a:pPr lvl="1"/>
            <a:r>
              <a:rPr lang="en-US" sz="2400" dirty="0" smtClean="0"/>
              <a:t>Perhaps due to increase in savings and durable assets</a:t>
            </a:r>
          </a:p>
          <a:p>
            <a:pPr lvl="2"/>
            <a:r>
              <a:rPr lang="en-US" sz="1800" dirty="0" smtClean="0"/>
              <a:t>34.6% (0.203 SDs) and 26.4% (0.112 SDs) at </a:t>
            </a:r>
            <a:r>
              <a:rPr lang="en-US" sz="1800" dirty="0" err="1" smtClean="0"/>
              <a:t>endline</a:t>
            </a:r>
            <a:endParaRPr lang="en-US" sz="1800" dirty="0" smtClean="0"/>
          </a:p>
          <a:p>
            <a:pPr lvl="1"/>
            <a:r>
              <a:rPr lang="en-US" sz="2400" dirty="0" smtClean="0"/>
              <a:t>Less clear impacts on livestock and food security</a:t>
            </a:r>
          </a:p>
          <a:p>
            <a:pPr lvl="2"/>
            <a:r>
              <a:rPr lang="en-US" sz="1800" dirty="0" smtClean="0"/>
              <a:t>Marginally insignificant after accounting for multiple inference</a:t>
            </a:r>
          </a:p>
          <a:p>
            <a:pPr lvl="1"/>
            <a:r>
              <a:rPr lang="en-US" sz="2400" dirty="0" smtClean="0"/>
              <a:t>Cannot reject equality of impacts across periods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2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528" y="304799"/>
            <a:ext cx="9322117" cy="57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One year impact</a:t>
            </a:r>
          </a:p>
          <a:p>
            <a:pPr lvl="1"/>
            <a:r>
              <a:rPr lang="en-US" sz="2400" dirty="0" smtClean="0"/>
              <a:t>Income per capita is 30.8% higher (0.222 SDs)</a:t>
            </a:r>
          </a:p>
          <a:p>
            <a:pPr lvl="1"/>
            <a:r>
              <a:rPr lang="en-US" sz="2400" dirty="0" smtClean="0"/>
              <a:t>Savings per capita is 131.4% higher (0.769 SDs)</a:t>
            </a:r>
          </a:p>
          <a:p>
            <a:pPr lvl="1"/>
            <a:r>
              <a:rPr lang="en-US" sz="2400" dirty="0" smtClean="0"/>
              <a:t>Durable asset ownership is 35.0% higher (0.149 SDs)</a:t>
            </a:r>
          </a:p>
          <a:p>
            <a:pPr lvl="1"/>
            <a:r>
              <a:rPr lang="en-US" sz="2400" dirty="0" smtClean="0"/>
              <a:t>No impact on expenditure and consumption</a:t>
            </a:r>
          </a:p>
          <a:p>
            <a:pPr lvl="1"/>
            <a:r>
              <a:rPr lang="en-US" sz="2400" dirty="0" smtClean="0"/>
              <a:t>Livestock increases by 12.1% (0.099 SDs)</a:t>
            </a:r>
          </a:p>
          <a:p>
            <a:pPr lvl="2"/>
            <a:r>
              <a:rPr lang="en-US" sz="1800" dirty="0" smtClean="0"/>
              <a:t>Not significant after </a:t>
            </a:r>
            <a:r>
              <a:rPr lang="en-US" sz="1800" dirty="0" smtClean="0"/>
              <a:t>adjusting </a:t>
            </a:r>
            <a:r>
              <a:rPr lang="en-US" sz="1800" dirty="0" smtClean="0"/>
              <a:t>for multiple inference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8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554" y="113682"/>
            <a:ext cx="7216065" cy="615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Poverty graduation approach</a:t>
            </a:r>
          </a:p>
          <a:p>
            <a:r>
              <a:rPr lang="en-US" sz="2400" dirty="0" smtClean="0"/>
              <a:t>REAP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Description</a:t>
            </a:r>
          </a:p>
          <a:p>
            <a:r>
              <a:rPr lang="en-US" sz="2400" dirty="0" smtClean="0"/>
              <a:t>Experimental Design</a:t>
            </a:r>
          </a:p>
          <a:p>
            <a:r>
              <a:rPr lang="en-US" sz="2400" dirty="0" smtClean="0"/>
              <a:t>Main results</a:t>
            </a:r>
          </a:p>
          <a:p>
            <a:r>
              <a:rPr lang="en-US" sz="2400" dirty="0" smtClean="0"/>
              <a:t>Conclusion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Robustness to attrition</a:t>
            </a:r>
          </a:p>
          <a:p>
            <a:pPr lvl="1"/>
            <a:r>
              <a:rPr lang="en-US" sz="2000" dirty="0" smtClean="0"/>
              <a:t>Results are largely robust to attrition</a:t>
            </a:r>
          </a:p>
          <a:p>
            <a:pPr lvl="1"/>
            <a:r>
              <a:rPr lang="en-US" sz="2000" dirty="0" smtClean="0"/>
              <a:t>Impacts on livestock and assets show more sensitivity to degree of conservatism in selecting bounds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0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55" y="689811"/>
            <a:ext cx="11655913" cy="520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232" y="354365"/>
            <a:ext cx="7106651" cy="587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Impact Heterogeneity</a:t>
            </a:r>
          </a:p>
          <a:p>
            <a:pPr lvl="1"/>
            <a:r>
              <a:rPr lang="en-US" sz="2400" dirty="0" smtClean="0"/>
              <a:t>Effects on income increases with the quantile of the distribution</a:t>
            </a:r>
          </a:p>
          <a:p>
            <a:pPr lvl="2"/>
            <a:r>
              <a:rPr lang="en-US" sz="1800" dirty="0" smtClean="0"/>
              <a:t>REAP particularly effective for those who were, relatively speaking, better-off</a:t>
            </a:r>
          </a:p>
          <a:p>
            <a:pPr lvl="1"/>
            <a:r>
              <a:rPr lang="en-US" sz="2400" dirty="0" smtClean="0"/>
              <a:t>More pronounced effects among individuals in upper quantiles of other outcome distributions as well</a:t>
            </a:r>
          </a:p>
          <a:p>
            <a:pPr lvl="2"/>
            <a:r>
              <a:rPr lang="en-US" sz="1800" dirty="0" smtClean="0"/>
              <a:t>Particularly savings, livestock and durable assets</a:t>
            </a:r>
          </a:p>
          <a:p>
            <a:pPr lvl="1"/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5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734" y="316104"/>
            <a:ext cx="7507706" cy="595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08" y="272716"/>
            <a:ext cx="7679757" cy="55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Findings are in line with those of other poverty graduation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 evaluated</a:t>
            </a:r>
          </a:p>
          <a:p>
            <a:r>
              <a:rPr lang="en-US" sz="2400" dirty="0" smtClean="0"/>
              <a:t>Short-to-medium term impacts are economically significant and allow women to:</a:t>
            </a:r>
          </a:p>
          <a:p>
            <a:pPr lvl="1"/>
            <a:r>
              <a:rPr lang="en-US" sz="2000" dirty="0" smtClean="0"/>
              <a:t>meet current needs (through investments in durable assets)</a:t>
            </a:r>
          </a:p>
          <a:p>
            <a:pPr lvl="1"/>
            <a:r>
              <a:rPr lang="en-US" sz="2000" dirty="0" smtClean="0"/>
              <a:t>Plan for future shocks (through accumulation of liquid savings)</a:t>
            </a:r>
          </a:p>
          <a:p>
            <a:r>
              <a:rPr lang="en-US" sz="2400" dirty="0" smtClean="0"/>
              <a:t>Pathway of change is clear</a:t>
            </a:r>
          </a:p>
          <a:p>
            <a:pPr lvl="1"/>
            <a:r>
              <a:rPr lang="en-US" sz="2000" dirty="0" smtClean="0"/>
              <a:t>Shift in time use from leisure and household activity to non-farm enterprise</a:t>
            </a:r>
          </a:p>
          <a:p>
            <a:r>
              <a:rPr lang="en-US" sz="2400" dirty="0" smtClean="0"/>
              <a:t>Use of cash transfers does not lead to a misuse of funds</a:t>
            </a:r>
          </a:p>
          <a:p>
            <a:r>
              <a:rPr lang="en-US" sz="2400" dirty="0" smtClean="0"/>
              <a:t>Simple CBA indicates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would cover costs in 13 months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018" y="939211"/>
            <a:ext cx="8053137" cy="398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759" y="240631"/>
            <a:ext cx="7671655" cy="58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Graduation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overlapping set of constraints facing the ultra-poor suggests the need for interventions that provide them with a localized “big-push”.</a:t>
            </a:r>
          </a:p>
          <a:p>
            <a:r>
              <a:rPr lang="en-US" sz="2400" dirty="0" smtClean="0"/>
              <a:t>One such approach was pioneered by BRAC </a:t>
            </a:r>
          </a:p>
          <a:p>
            <a:pPr lvl="1"/>
            <a:r>
              <a:rPr lang="en-US" sz="2000" dirty="0" smtClean="0"/>
              <a:t>Challenging the Frontiers of Poverty Reduction – Targeting the Ultra-Poor.</a:t>
            </a:r>
          </a:p>
          <a:p>
            <a:pPr lvl="1"/>
            <a:r>
              <a:rPr lang="en-US" sz="2000" dirty="0" smtClean="0"/>
              <a:t>Consumption support, physical asset transfer, skills training, saving services.</a:t>
            </a:r>
          </a:p>
          <a:p>
            <a:pPr lvl="1"/>
            <a:r>
              <a:rPr lang="en-US" sz="2000" dirty="0" smtClean="0"/>
              <a:t>On-going support for two years.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6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60" y="192506"/>
            <a:ext cx="7965454" cy="580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89" y="146246"/>
            <a:ext cx="5236400" cy="60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209" y="144803"/>
            <a:ext cx="4702756" cy="668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Poverty Graduation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14434"/>
          </a:xfrm>
        </p:spPr>
        <p:txBody>
          <a:bodyPr>
            <a:normAutofit/>
          </a:bodyPr>
          <a:lstStyle/>
          <a:p>
            <a:r>
              <a:rPr lang="en-US" dirty="0" smtClean="0"/>
              <a:t>Replicated in many different contexts with most randomized evaluations finding positive impacts on welfare.</a:t>
            </a:r>
          </a:p>
          <a:p>
            <a:pPr lvl="1"/>
            <a:r>
              <a:rPr lang="en-US" dirty="0" err="1" smtClean="0"/>
              <a:t>Bandiera</a:t>
            </a:r>
            <a:r>
              <a:rPr lang="en-US" dirty="0" smtClean="0"/>
              <a:t> et al 2016</a:t>
            </a:r>
          </a:p>
          <a:p>
            <a:pPr lvl="2"/>
            <a:r>
              <a:rPr lang="en-US" dirty="0" smtClean="0"/>
              <a:t>Bangladesh</a:t>
            </a:r>
          </a:p>
          <a:p>
            <a:pPr lvl="2"/>
            <a:r>
              <a:rPr lang="en-US" dirty="0" smtClean="0"/>
              <a:t>increase in earnings, expenditure, productive assets, savings, food security</a:t>
            </a:r>
          </a:p>
          <a:p>
            <a:pPr lvl="1"/>
            <a:r>
              <a:rPr lang="en-US" dirty="0" smtClean="0"/>
              <a:t>Banerjee et al 2015</a:t>
            </a:r>
          </a:p>
          <a:p>
            <a:pPr lvl="2"/>
            <a:r>
              <a:rPr lang="en-US" dirty="0" smtClean="0"/>
              <a:t>Ethiopia, Ghana, Honduras, India, Pakistan, Peru</a:t>
            </a:r>
          </a:p>
          <a:p>
            <a:pPr lvl="2"/>
            <a:r>
              <a:rPr lang="en-US" dirty="0" smtClean="0"/>
              <a:t>Increase in income and revenue, consumption, productive assets, savings, food security</a:t>
            </a:r>
          </a:p>
          <a:p>
            <a:pPr lvl="1"/>
            <a:r>
              <a:rPr lang="en-US" dirty="0" err="1" smtClean="0"/>
              <a:t>Bauchet</a:t>
            </a:r>
            <a:r>
              <a:rPr lang="en-US" dirty="0" smtClean="0"/>
              <a:t> et al 2015</a:t>
            </a:r>
          </a:p>
          <a:p>
            <a:pPr lvl="2"/>
            <a:r>
              <a:rPr lang="en-US" dirty="0" smtClean="0"/>
              <a:t>India</a:t>
            </a:r>
          </a:p>
          <a:p>
            <a:pPr lvl="2"/>
            <a:r>
              <a:rPr lang="en-US" dirty="0" smtClean="0"/>
              <a:t>No impacts on consumption, income or asset accumulation</a:t>
            </a:r>
          </a:p>
          <a:p>
            <a:pPr lvl="1"/>
            <a:r>
              <a:rPr lang="en-US" dirty="0" err="1" smtClean="0"/>
              <a:t>Blattman</a:t>
            </a:r>
            <a:r>
              <a:rPr lang="en-US" dirty="0" smtClean="0"/>
              <a:t> et al 2016</a:t>
            </a:r>
          </a:p>
          <a:p>
            <a:pPr lvl="2"/>
            <a:r>
              <a:rPr lang="en-US" dirty="0" smtClean="0"/>
              <a:t>Uganda</a:t>
            </a:r>
          </a:p>
          <a:p>
            <a:pPr lvl="2"/>
            <a:r>
              <a:rPr lang="en-US" dirty="0" smtClean="0"/>
              <a:t>Increase in income, consumption, productive assets, savings and food security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Entrepreneur Access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Cash transfer instead of a physical asset transfer</a:t>
            </a:r>
          </a:p>
          <a:p>
            <a:pPr lvl="1"/>
            <a:r>
              <a:rPr lang="en-US" dirty="0" smtClean="0"/>
              <a:t>Increased flexibility in investments</a:t>
            </a:r>
          </a:p>
          <a:p>
            <a:pPr lvl="1"/>
            <a:r>
              <a:rPr lang="en-US" dirty="0" smtClean="0"/>
              <a:t>Less costly to implement</a:t>
            </a:r>
          </a:p>
          <a:p>
            <a:r>
              <a:rPr lang="en-US" dirty="0" smtClean="0"/>
              <a:t>No consumption support</a:t>
            </a:r>
          </a:p>
          <a:p>
            <a:r>
              <a:rPr lang="en-US" dirty="0" smtClean="0"/>
              <a:t>Enterprise focused</a:t>
            </a:r>
          </a:p>
          <a:p>
            <a:pPr lvl="1"/>
            <a:r>
              <a:rPr lang="en-US" dirty="0" smtClean="0"/>
              <a:t>Form a three person group to run an enterprise</a:t>
            </a:r>
          </a:p>
          <a:p>
            <a:r>
              <a:rPr lang="en-US" dirty="0" smtClean="0"/>
              <a:t>Different, arguably more extreme context</a:t>
            </a:r>
          </a:p>
          <a:p>
            <a:pPr lvl="1"/>
            <a:r>
              <a:rPr lang="en-US" dirty="0" smtClean="0"/>
              <a:t>Northern Kenya</a:t>
            </a:r>
          </a:p>
          <a:p>
            <a:pPr lvl="1"/>
            <a:r>
              <a:rPr lang="en-US" dirty="0" smtClean="0"/>
              <a:t>Livestock based economy that is susceptible to climatic shocks</a:t>
            </a:r>
          </a:p>
          <a:p>
            <a:pPr lvl="1"/>
            <a:r>
              <a:rPr lang="en-US" dirty="0" smtClean="0"/>
              <a:t>Significant proportion of population below poverty live</a:t>
            </a:r>
          </a:p>
          <a:p>
            <a:pPr lvl="1"/>
            <a:r>
              <a:rPr lang="en-US" dirty="0" smtClean="0"/>
              <a:t>Low population densities and limited access to markets and other infrastructure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Entrepreneur Access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programme’s</a:t>
            </a:r>
            <a:r>
              <a:rPr lang="en-US" dirty="0" smtClean="0"/>
              <a:t> main aim is to graduate ultra-poor women from poverty through a set of interventions that include:</a:t>
            </a:r>
          </a:p>
          <a:p>
            <a:pPr lvl="1"/>
            <a:r>
              <a:rPr lang="en-US" dirty="0" smtClean="0"/>
              <a:t>The development of business plans and mentoring</a:t>
            </a:r>
          </a:p>
          <a:p>
            <a:pPr lvl="1"/>
            <a:r>
              <a:rPr lang="en-US" dirty="0" smtClean="0"/>
              <a:t>Grants</a:t>
            </a:r>
          </a:p>
          <a:p>
            <a:pPr lvl="1"/>
            <a:r>
              <a:rPr lang="en-US" dirty="0" smtClean="0"/>
              <a:t>Access to savings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Entrepreneur Access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Participant selection</a:t>
            </a:r>
          </a:p>
          <a:p>
            <a:pPr lvl="1"/>
            <a:r>
              <a:rPr lang="en-US" sz="2000" dirty="0" smtClean="0"/>
              <a:t>Eligibility determined by local committees with assistance of trained community based mentors.</a:t>
            </a:r>
          </a:p>
          <a:p>
            <a:pPr lvl="2"/>
            <a:r>
              <a:rPr lang="en-US" sz="1600" dirty="0" smtClean="0"/>
              <a:t>Prioritized poorest, no other sources of income, responsible. </a:t>
            </a:r>
          </a:p>
          <a:p>
            <a:pPr lvl="2"/>
            <a:r>
              <a:rPr lang="en-US" sz="1600" dirty="0" smtClean="0"/>
              <a:t>Also considered equal representation of clans and ethnic groups</a:t>
            </a:r>
          </a:p>
          <a:p>
            <a:pPr lvl="1"/>
            <a:r>
              <a:rPr lang="en-US" sz="2000" dirty="0" smtClean="0"/>
              <a:t>1755 women were selected but limited capacity to enroll all resulted in a public lottery being used to allocate them to join the program in one of three funding cycles.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46595"/>
              </p:ext>
            </p:extLst>
          </p:nvPr>
        </p:nvGraphicFramePr>
        <p:xfrm>
          <a:off x="3433010" y="4130129"/>
          <a:ext cx="48126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785">
                  <a:extLst>
                    <a:ext uri="{9D8B030D-6E8A-4147-A177-3AD203B41FA5}">
                      <a16:colId xmlns:a16="http://schemas.microsoft.com/office/drawing/2014/main" val="1087661398"/>
                    </a:ext>
                  </a:extLst>
                </a:gridCol>
                <a:gridCol w="1739679">
                  <a:extLst>
                    <a:ext uri="{9D8B030D-6E8A-4147-A177-3AD203B41FA5}">
                      <a16:colId xmlns:a16="http://schemas.microsoft.com/office/drawing/2014/main" val="1984560587"/>
                    </a:ext>
                  </a:extLst>
                </a:gridCol>
                <a:gridCol w="1588168">
                  <a:extLst>
                    <a:ext uri="{9D8B030D-6E8A-4147-A177-3AD203B41FA5}">
                      <a16:colId xmlns:a16="http://schemas.microsoft.com/office/drawing/2014/main" val="657709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Funding</a:t>
                      </a:r>
                      <a:r>
                        <a:rPr lang="en-US" baseline="0" dirty="0" smtClean="0"/>
                        <a:t>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 size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54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Mar/Apr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591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Sep/Oct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7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Mar/Apr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093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61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Evidence to Action, Nairobi, July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Gobin, Santos and Toth (2017)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4C7D-65D9-405A-8E47-8E7443568DCF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36" y="134494"/>
            <a:ext cx="5688901" cy="62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437</TotalTime>
  <Words>2703</Words>
  <Application>Microsoft Office PowerPoint</Application>
  <PresentationFormat>Widescreen</PresentationFormat>
  <Paragraphs>408</Paragraphs>
  <Slides>42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Calibri</vt:lpstr>
      <vt:lpstr>Retrospect</vt:lpstr>
      <vt:lpstr>No longer trapped? Promoting entrepreneurship through cash transfers to ultra-poor women in northern Kenya </vt:lpstr>
      <vt:lpstr>Overview</vt:lpstr>
      <vt:lpstr>Presentation Outline</vt:lpstr>
      <vt:lpstr>Poverty Graduation Approach</vt:lpstr>
      <vt:lpstr>Poverty Graduation Approach</vt:lpstr>
      <vt:lpstr>Rural Entrepreneur Access Project</vt:lpstr>
      <vt:lpstr>Rural Entrepreneur Access Project</vt:lpstr>
      <vt:lpstr>Rural Entrepreneur Access Project</vt:lpstr>
      <vt:lpstr>PowerPoint Presentation</vt:lpstr>
      <vt:lpstr>PowerPoint Presentation</vt:lpstr>
      <vt:lpstr>Rural Entrepreneur Access Project</vt:lpstr>
      <vt:lpstr>Rural Entrepreneur Access Project</vt:lpstr>
      <vt:lpstr>PowerPoint Presentation</vt:lpstr>
      <vt:lpstr>Rural Entrepreneur Access Project</vt:lpstr>
      <vt:lpstr>PowerPoint Presentation</vt:lpstr>
      <vt:lpstr>Experimental Design</vt:lpstr>
      <vt:lpstr>PowerPoint Presentation</vt:lpstr>
      <vt:lpstr>PowerPoint Presentation</vt:lpstr>
      <vt:lpstr>Experimental Design</vt:lpstr>
      <vt:lpstr>Experimental Design</vt:lpstr>
      <vt:lpstr>Experimental Design</vt:lpstr>
      <vt:lpstr>Experimental Design</vt:lpstr>
      <vt:lpstr>Experimental Design</vt:lpstr>
      <vt:lpstr>Main Results</vt:lpstr>
      <vt:lpstr>Main Results</vt:lpstr>
      <vt:lpstr>Main Results</vt:lpstr>
      <vt:lpstr>PowerPoint Presentation</vt:lpstr>
      <vt:lpstr>Main Results</vt:lpstr>
      <vt:lpstr>PowerPoint Presentation</vt:lpstr>
      <vt:lpstr>Main Results</vt:lpstr>
      <vt:lpstr>PowerPoint Presentation</vt:lpstr>
      <vt:lpstr>PowerPoint Presentation</vt:lpstr>
      <vt:lpstr>Main Results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longer trapped? Promoting entrepreneurship through cash transfers to ultra-poor women in northern Kenya</dc:title>
  <dc:creator>Hewlett-Packard Company</dc:creator>
  <cp:lastModifiedBy>Hewlett-Packard Company</cp:lastModifiedBy>
  <cp:revision>43</cp:revision>
  <dcterms:created xsi:type="dcterms:W3CDTF">2018-07-23T15:24:00Z</dcterms:created>
  <dcterms:modified xsi:type="dcterms:W3CDTF">2018-07-25T04:55:54Z</dcterms:modified>
</cp:coreProperties>
</file>