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7" r:id="rId3"/>
  </p:sldMasterIdLst>
  <p:notesMasterIdLst>
    <p:notesMasterId r:id="rId17"/>
  </p:notesMasterIdLst>
  <p:handoutMasterIdLst>
    <p:handoutMasterId r:id="rId18"/>
  </p:handoutMasterIdLst>
  <p:sldIdLst>
    <p:sldId id="354" r:id="rId4"/>
    <p:sldId id="323" r:id="rId5"/>
    <p:sldId id="396" r:id="rId6"/>
    <p:sldId id="393" r:id="rId7"/>
    <p:sldId id="397" r:id="rId8"/>
    <p:sldId id="329" r:id="rId9"/>
    <p:sldId id="370" r:id="rId10"/>
    <p:sldId id="398" r:id="rId11"/>
    <p:sldId id="399" r:id="rId12"/>
    <p:sldId id="404" r:id="rId13"/>
    <p:sldId id="405" r:id="rId14"/>
    <p:sldId id="361" r:id="rId15"/>
    <p:sldId id="39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de, Andrew (ILRI)" initials="MA(" lastIdx="9" clrIdx="0">
    <p:extLst>
      <p:ext uri="{19B8F6BF-5375-455C-9EA6-DF929625EA0E}">
        <p15:presenceInfo xmlns:p15="http://schemas.microsoft.com/office/powerpoint/2012/main" userId="S-1-5-21-1606980848-162531612-839522115-65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5608" autoAdjust="0"/>
  </p:normalViewPr>
  <p:slideViewPr>
    <p:cSldViewPr>
      <p:cViewPr varScale="1">
        <p:scale>
          <a:sx n="98" d="100"/>
          <a:sy n="98" d="100"/>
        </p:scale>
        <p:origin x="10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11214-ACD3-4F01-A531-A92966866337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4697B-B91E-4FB3-A97E-96F6B83B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2118F-E586-4B3C-AB5E-9792CD8FA8F5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0A57F-963B-42E2-8F5D-3EB83B7E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0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7E10-6CDE-4AF3-934D-8A70D0EA4EC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76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F52FDE-9A51-4E81-929D-745E80114C3D}" type="slidenum">
              <a:rPr lang="en-US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2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DB841EF-47C0-44DC-9DCF-F548741BD764}" type="slidenum">
              <a:rPr 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3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A57F-963B-42E2-8F5D-3EB83B7E14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IBLI has benefited from continuous evolution and improvements of the contract based on a serious of structured assessment exercises looking into basis risk, validating its precision with on-ground quantitative and qualitative </a:t>
            </a:r>
            <a:r>
              <a:rPr lang="en-US" dirty="0" err="1"/>
              <a:t>asssements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a predicted mortality contract to a forage scarcity contract.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asset replacement to asset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Highlight the importance of mechanism to assess quality of index.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A57F-963B-42E2-8F5D-3EB83B7E14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only discuss the Evidence of Value and Impact,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A57F-963B-42E2-8F5D-3EB83B7E14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positive household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7E10-6CDE-4AF3-934D-8A70D0EA4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spite of the incomplete</a:t>
            </a:r>
            <a:r>
              <a:rPr lang="en-US" baseline="0" dirty="0"/>
              <a:t> coverage IBLI provides (“basis risk”), there are strong indications that it benefits – or would benefit – most households.</a:t>
            </a:r>
          </a:p>
          <a:p>
            <a:r>
              <a:rPr lang="en-US" baseline="0" dirty="0"/>
              <a:t>* Majority of </a:t>
            </a:r>
            <a:r>
              <a:rPr lang="en-US" baseline="0" dirty="0" err="1"/>
              <a:t>hhs</a:t>
            </a:r>
            <a:r>
              <a:rPr lang="en-US" baseline="0" dirty="0"/>
              <a:t> better off (reductions in herd losses) by purchasing IBLI coverage than otherwise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A57F-963B-42E2-8F5D-3EB83B7E14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A57F-963B-42E2-8F5D-3EB83B7E14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7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spite of the incomplete</a:t>
            </a:r>
            <a:r>
              <a:rPr lang="en-US" baseline="0" dirty="0"/>
              <a:t> coverage IBLI provides (“basis risk”), there are strong indications that it benefits – or would benefit – most households.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A57F-963B-42E2-8F5D-3EB83B7E14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0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7E10-6CDE-4AF3-934D-8A70D0EA4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9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703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info and addr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38480" y="6543676"/>
            <a:ext cx="8940800" cy="231775"/>
            <a:chOff x="1066800" y="6543985"/>
            <a:chExt cx="6705600" cy="230832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1676400" y="6543985"/>
              <a:ext cx="6096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5F0500"/>
                </a:buClr>
                <a:defRPr/>
              </a:pP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The presentation has a Creative Commons </a:t>
              </a:r>
              <a:r>
                <a:rPr lang="en-US" sz="900" i="1" dirty="0" err="1">
                  <a:solidFill>
                    <a:prstClr val="black"/>
                  </a:solidFill>
                  <a:latin typeface="Calibri"/>
                </a:rPr>
                <a:t>licence</a:t>
              </a: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. You are free to re-use or distribute this work, provided credit is given to ILRI.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3" descr="P:\Pictures&amp;Resources\Icons\by-nc-s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554505"/>
              <a:ext cx="598485" cy="20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2880" y="230288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5F0500"/>
              </a:buClr>
              <a:defRPr/>
            </a:pPr>
            <a:r>
              <a:rPr lang="en-US" sz="3200" i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better lives through livestock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060880" y="3149024"/>
            <a:ext cx="609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5F0500"/>
              </a:buClr>
            </a:pPr>
            <a:r>
              <a:rPr lang="en-US" sz="3200" dirty="0">
                <a:solidFill>
                  <a:srgbClr val="762123"/>
                </a:solidFill>
                <a:cs typeface="Arial" charset="0"/>
              </a:rPr>
              <a:t>ilri.org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8" y="5257800"/>
            <a:ext cx="9554464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9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03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908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172200"/>
            <a:ext cx="711200" cy="6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1523133" y="666273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46984" y="65532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97693"/>
            <a:ext cx="1346631" cy="6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01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/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6826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Separator Page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/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8600"/>
            <a:ext cx="1148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Use map and figures as big as possible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Publications\LOGO's\ILRI-logo-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49251" y="1295400"/>
            <a:ext cx="11436349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map</a:t>
            </a:r>
          </a:p>
        </p:txBody>
      </p:sp>
    </p:spTree>
    <p:extLst>
      <p:ext uri="{BB962C8B-B14F-4D97-AF65-F5344CB8AC3E}">
        <p14:creationId xmlns:p14="http://schemas.microsoft.com/office/powerpoint/2010/main" val="2970280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79733" y="1219200"/>
            <a:ext cx="5012267" cy="5638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7917" y="1295400"/>
            <a:ext cx="5712883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D:\Publications\LOGO's\ILRI-logo-sma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7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D:\Publications\LOGO's\ILRI-logo-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26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re info and addr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38480" y="6543676"/>
            <a:ext cx="8940800" cy="231775"/>
            <a:chOff x="1066800" y="6543985"/>
            <a:chExt cx="6705600" cy="230832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1676400" y="6543985"/>
              <a:ext cx="6096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5F0500"/>
                </a:buClr>
                <a:defRPr/>
              </a:pP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The presentation has a Creative Commons </a:t>
              </a:r>
              <a:r>
                <a:rPr lang="en-US" sz="900" i="1" dirty="0" err="1">
                  <a:solidFill>
                    <a:prstClr val="black"/>
                  </a:solidFill>
                  <a:latin typeface="Calibri"/>
                </a:rPr>
                <a:t>licence</a:t>
              </a: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. You are free to re-use or distribute this work, provided credit is given to ILRI.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3" descr="P:\Pictures&amp;Resources\Icons\by-nc-s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554505"/>
              <a:ext cx="598485" cy="20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80" y="230288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5F0500"/>
              </a:buClr>
              <a:defRPr/>
            </a:pPr>
            <a:r>
              <a:rPr lang="en-US" sz="3200" i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better lives through livestock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60880" y="3149024"/>
            <a:ext cx="609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5F0500"/>
              </a:buClr>
            </a:pPr>
            <a:r>
              <a:rPr lang="en-US" sz="3200" dirty="0">
                <a:solidFill>
                  <a:srgbClr val="762123"/>
                </a:solidFill>
              </a:rPr>
              <a:t>ilri.org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8" y="5257800"/>
            <a:ext cx="9554464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9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1757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81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172200"/>
            <a:ext cx="711200" cy="6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1523133" y="666273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46984" y="65532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97693"/>
            <a:ext cx="1346631" cy="6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37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1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6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AC9612F-BA49-43CF-AE3F-39823401DCFC}" type="datetimeFigureOut">
              <a:rPr lang="en-US" smtClean="0">
                <a:solidFill>
                  <a:prstClr val="black"/>
                </a:solidFill>
              </a:rPr>
              <a:pPr/>
              <a:t>7/25/2018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688F0F-DC28-4B0C-B426-CD318026CB1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62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1245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172200"/>
            <a:ext cx="711200" cy="6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1523133" y="666273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46984" y="65532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97693"/>
            <a:ext cx="1346631" cy="6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55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/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6826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Separator Page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02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/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8600"/>
            <a:ext cx="1148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Use map and figures as big as possible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Publications\LOGO's\ILRI-logo-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49251" y="1295400"/>
            <a:ext cx="11436349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map</a:t>
            </a:r>
          </a:p>
        </p:txBody>
      </p:sp>
    </p:spTree>
    <p:extLst>
      <p:ext uri="{BB962C8B-B14F-4D97-AF65-F5344CB8AC3E}">
        <p14:creationId xmlns:p14="http://schemas.microsoft.com/office/powerpoint/2010/main" val="396215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79733" y="1219200"/>
            <a:ext cx="5012267" cy="5638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7917" y="1295400"/>
            <a:ext cx="5712883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D:\Publications\LOGO's\ILRI-logo-sma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0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D:\Publications\LOGO's\ILRI-logo-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7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/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6826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Separator Page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06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re info and addr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38480" y="6543676"/>
            <a:ext cx="8940800" cy="231775"/>
            <a:chOff x="1066800" y="6543985"/>
            <a:chExt cx="6705600" cy="230832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1676400" y="6543985"/>
              <a:ext cx="6096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5F0500"/>
                </a:buClr>
                <a:defRPr/>
              </a:pP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The presentation has a Creative Commons </a:t>
              </a:r>
              <a:r>
                <a:rPr lang="en-US" sz="900" i="1" dirty="0" err="1">
                  <a:solidFill>
                    <a:prstClr val="black"/>
                  </a:solidFill>
                  <a:latin typeface="Calibri"/>
                </a:rPr>
                <a:t>licence</a:t>
              </a: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. You are free to re-use or distribute this work, provided credit is given to ILRI.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3" descr="P:\Pictures&amp;Resources\Icons\by-nc-s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554505"/>
              <a:ext cx="598485" cy="20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80" y="230288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5F0500"/>
              </a:buClr>
              <a:defRPr/>
            </a:pPr>
            <a:r>
              <a:rPr lang="en-US" sz="3200" i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better lives through livestock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60880" y="3149024"/>
            <a:ext cx="609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5F0500"/>
              </a:buClr>
            </a:pPr>
            <a:r>
              <a:rPr lang="en-US" sz="3200" dirty="0">
                <a:solidFill>
                  <a:srgbClr val="762123"/>
                </a:solidFill>
              </a:rPr>
              <a:t>ilri.org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8" y="5257800"/>
            <a:ext cx="9554464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66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51179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172200"/>
            <a:ext cx="711200" cy="6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1523133" y="666273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46984" y="65532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97693"/>
            <a:ext cx="1346631" cy="6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174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7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8600"/>
            <a:ext cx="1148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Use map and figures as big as possible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49251" y="1295400"/>
            <a:ext cx="11436349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map</a:t>
            </a:r>
          </a:p>
        </p:txBody>
      </p:sp>
    </p:spTree>
    <p:extLst>
      <p:ext uri="{BB962C8B-B14F-4D97-AF65-F5344CB8AC3E}">
        <p14:creationId xmlns:p14="http://schemas.microsoft.com/office/powerpoint/2010/main" val="13968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79733" y="1219200"/>
            <a:ext cx="5012267" cy="5638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7917" y="1295400"/>
            <a:ext cx="5712883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16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16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Polling Question" type="titleOnly" preserve="1">
  <p:cSld name="Interactive Voting Poll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question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43088"/>
            <a:ext cx="10515600" cy="685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  <a:endParaRPr lang="en-GB"/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81288"/>
            <a:ext cx="10515600" cy="356711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1pPr>
            <a:lvl2pPr marL="971550" indent="-514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3pPr>
            <a:lvl4pPr marL="1828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4pPr>
            <a:lvl5pPr marL="22860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8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Clock Shape" type="titleOnly" preserve="1">
  <p:cSld name="Interactive Voting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val 2" hidden="1"/>
          <p:cNvSpPr/>
          <p:nvPr userDrawn="1">
            <p:custDataLst>
              <p:tags r:id="rId1"/>
            </p:custDataLst>
          </p:nvPr>
        </p:nvSpPr>
        <p:spPr>
          <a:xfrm>
            <a:off x="10922000" y="5905500"/>
            <a:ext cx="846667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815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Chart Standard" type="titleOnly" preserve="1">
  <p:cSld name="Interactive Voting Char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Position"/>
          <p:cNvSpPr>
            <a:spLocks noGrp="1"/>
          </p:cNvSpPr>
          <p:nvPr>
            <p:ph type="chart" sz="quarter" idx="10"/>
          </p:nvPr>
        </p:nvSpPr>
        <p:spPr>
          <a:xfrm>
            <a:off x="838200" y="1843088"/>
            <a:ext cx="10515600" cy="4405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6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762000"/>
            <a:ext cx="11088914" cy="13607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/>
              <a:t>IBLI: Sustainable Risk Management for Pastoralist</a:t>
            </a:r>
          </a:p>
          <a:p>
            <a:pPr>
              <a:spcAft>
                <a:spcPts val="600"/>
              </a:spcAft>
            </a:pPr>
            <a:r>
              <a:rPr lang="en-US" sz="2800" i="1" dirty="0"/>
              <a:t>Evidence of Impacts: </a:t>
            </a:r>
            <a:r>
              <a:rPr lang="en-US" sz="2800" i="1" dirty="0" err="1"/>
              <a:t>N.Kenya</a:t>
            </a:r>
            <a:r>
              <a:rPr lang="en-US" sz="2800" i="1" dirty="0"/>
              <a:t> and </a:t>
            </a:r>
            <a:r>
              <a:rPr lang="en-US" sz="2800" i="1" dirty="0" err="1"/>
              <a:t>S.Ethiopia</a:t>
            </a:r>
            <a:endParaRPr lang="en-US" sz="2800" i="1" dirty="0"/>
          </a:p>
          <a:p>
            <a:pPr>
              <a:spcAft>
                <a:spcPts val="600"/>
              </a:spcAft>
            </a:pPr>
            <a:endParaRPr lang="en-US" sz="2800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i="1" dirty="0"/>
              <a:t>Andrew Mude, IBLI Program Lead,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i="1" dirty="0"/>
              <a:t>International Livestock Research Institute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14600" y="5943600"/>
            <a:ext cx="7620000" cy="985838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tx1"/>
                </a:solidFill>
              </a:rPr>
              <a:t>Evidence To Action: Building Resilience Through Graduation Programs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July 23</a:t>
            </a:r>
            <a:r>
              <a:rPr lang="en-GB" sz="1800" b="1" baseline="30000" dirty="0">
                <a:solidFill>
                  <a:schemeClr val="tx1"/>
                </a:solidFill>
              </a:rPr>
              <a:t>rd</a:t>
            </a:r>
            <a:r>
              <a:rPr lang="en-GB" sz="1800" b="1" dirty="0">
                <a:solidFill>
                  <a:schemeClr val="tx1"/>
                </a:solidFill>
              </a:rPr>
              <a:t>, Nairobi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4" name="Picture 18" descr="ILRI logo color [Converted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93681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P:\Logos\c\cgiar\cgiar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4600" y="5876926"/>
            <a:ext cx="762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164" y="3589224"/>
            <a:ext cx="12172950" cy="2209800"/>
            <a:chOff x="0" y="3586161"/>
            <a:chExt cx="12172950" cy="2209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3586161"/>
              <a:ext cx="2501654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90554" y="3586161"/>
              <a:ext cx="6553446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https://cimss.ssec.wisc.edu/satmet/modules/9_global_monitor/images/nasa_satellites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51949" y="3586161"/>
              <a:ext cx="2921001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863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Evidence of Impact and Value – </a:t>
            </a:r>
            <a:r>
              <a:rPr lang="en-US" sz="2400" dirty="0">
                <a:solidFill>
                  <a:schemeClr val="bg1"/>
                </a:solidFill>
              </a:rPr>
              <a:t>Social Protection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52400" y="1128237"/>
            <a:ext cx="8449235" cy="536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2" indent="0">
              <a:spcBef>
                <a:spcPts val="1200"/>
              </a:spcBef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461963" lvl="1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Calibri" pitchFamily="34" charset="0"/>
                <a:sym typeface="Wingdings" pitchFamily="2" charset="2"/>
              </a:rPr>
              <a:t>Positive IBLI impacts do not necessary justify investing scarce development or social protection funds in IBLI.  </a:t>
            </a:r>
          </a:p>
          <a:p>
            <a:pPr marL="461963" lvl="1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Calibri" pitchFamily="34" charset="0"/>
                <a:sym typeface="Wingdings" pitchFamily="2" charset="2"/>
              </a:rPr>
              <a:t>What is opportunity cost vis-à-vis comparative interventions (HSNP – Cash Transfer Program)?</a:t>
            </a:r>
          </a:p>
          <a:p>
            <a:pPr marL="630238" lvl="2" indent="0">
              <a:spcBef>
                <a:spcPts val="1200"/>
              </a:spcBef>
              <a:buNone/>
            </a:pPr>
            <a:r>
              <a:rPr lang="en-US" sz="1800" b="1" dirty="0">
                <a:cs typeface="Calibri" pitchFamily="34" charset="0"/>
                <a:sym typeface="Wingdings" pitchFamily="2" charset="2"/>
              </a:rPr>
              <a:t>RESULTS:</a:t>
            </a:r>
          </a:p>
          <a:p>
            <a:pPr marL="862013" lvl="2" indent="-231775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Both IBLI coverage and HSNP participation increase household income from milk, income per AE, and Mid-Upper Arm Circumference (MUAC) of children.</a:t>
            </a:r>
          </a:p>
          <a:p>
            <a:pPr marL="862013" lvl="2" indent="-231775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From an average total cost, HSNP and IBLI are similar in terms of impact.</a:t>
            </a:r>
          </a:p>
          <a:p>
            <a:pPr marL="862013" lvl="2" indent="-231775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From marginal cost perspective (more important for scaling out), IBLI considerably more cost effective than HSNP</a:t>
            </a:r>
          </a:p>
          <a:p>
            <a:pPr marL="1087438" lvl="3" indent="0">
              <a:spcBef>
                <a:spcPts val="300"/>
              </a:spcBef>
              <a:buNone/>
            </a:pPr>
            <a:r>
              <a:rPr lang="en-US" sz="1400" dirty="0">
                <a:cs typeface="Calibri" pitchFamily="34" charset="0"/>
                <a:sym typeface="Wingdings" pitchFamily="2" charset="2"/>
              </a:rPr>
              <a:t>Note that this refers to IBLI product where client pays full risk premium plus loading of 40%</a:t>
            </a:r>
          </a:p>
          <a:p>
            <a:pPr marL="461963" lvl="1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200" dirty="0">
              <a:cs typeface="Calibri" pitchFamily="34" charset="0"/>
            </a:endParaRPr>
          </a:p>
          <a:p>
            <a:pPr marL="973138" lvl="2" indent="-342900">
              <a:spcBef>
                <a:spcPct val="0"/>
              </a:spcBef>
            </a:pPr>
            <a:endParaRPr lang="en-GB" sz="1800" dirty="0">
              <a:cs typeface="Calibri" pitchFamily="34" charset="0"/>
              <a:sym typeface="Wingdings" pitchFamily="2" charset="2"/>
            </a:endParaRPr>
          </a:p>
          <a:p>
            <a:pPr marL="230188"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GB" sz="2200" dirty="0">
              <a:cs typeface="Calibri" pitchFamily="34" charset="0"/>
              <a:sym typeface="Wingdings" pitchFamily="2" charset="2"/>
            </a:endParaRPr>
          </a:p>
          <a:p>
            <a:pPr marL="630238" lvl="2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GB" sz="1800" dirty="0">
              <a:cs typeface="Calibri" pitchFamily="34" charset="0"/>
              <a:sym typeface="Wingdings" pitchFamily="2" charset="2"/>
            </a:endParaRPr>
          </a:p>
          <a:p>
            <a:pPr marL="630238" lvl="2" indent="0">
              <a:spcBef>
                <a:spcPct val="0"/>
              </a:spcBef>
              <a:buNone/>
            </a:pPr>
            <a:endParaRPr lang="en-GB" sz="1800" dirty="0">
              <a:cs typeface="Calibri" pitchFamily="34" charset="0"/>
              <a:sym typeface="Wingdings" pitchFamily="2" charset="2"/>
            </a:endParaRPr>
          </a:p>
          <a:p>
            <a:pPr marL="461963" lvl="1" indent="-23177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200" dirty="0"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7" name="Picture 5" descr="C:\Users\AMude.ILRI\AppData\Local\Microsoft\Windows\Temporary Internet Files\Content.IE5\UYJHWQXA\MC9004403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235" y="3865900"/>
            <a:ext cx="794107" cy="7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Mude.ILRI\AppData\Local\Microsoft\Windows\Temporary Internet Files\Content.IE5\0U9SW19L\MC9003897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392131"/>
            <a:ext cx="1524000" cy="14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65900"/>
            <a:ext cx="1536053" cy="154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F03866-2F77-4F23-BCE4-588A8B8E59A4}"/>
              </a:ext>
            </a:extLst>
          </p:cNvPr>
          <p:cNvSpPr txBox="1"/>
          <p:nvPr/>
        </p:nvSpPr>
        <p:spPr>
          <a:xfrm>
            <a:off x="5638800" y="6488668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+mn-lt"/>
              </a:rPr>
              <a:t>Chanterat</a:t>
            </a:r>
            <a:r>
              <a:rPr lang="en-US" sz="1400" dirty="0">
                <a:latin typeface="+mn-lt"/>
              </a:rPr>
              <a:t> et al. </a:t>
            </a:r>
            <a:r>
              <a:rPr lang="en-US" sz="1400" i="1" dirty="0">
                <a:latin typeface="+mn-lt"/>
              </a:rPr>
              <a:t>World Development, 2017; </a:t>
            </a:r>
            <a:r>
              <a:rPr lang="en-US" sz="1400" dirty="0">
                <a:latin typeface="+mn-lt"/>
              </a:rPr>
              <a:t>Jensen, Barrett &amp; Mude 2017, </a:t>
            </a:r>
            <a:r>
              <a:rPr lang="en-US" sz="1400" i="1" dirty="0">
                <a:latin typeface="+mn-lt"/>
              </a:rPr>
              <a:t>JDE)</a:t>
            </a:r>
            <a:r>
              <a:rPr lang="en-US" sz="1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6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3628"/>
            <a:ext cx="10972800" cy="1143000"/>
          </a:xfrm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From Demonstrated Impact to Scale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371600"/>
            <a:ext cx="8229600" cy="525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Growing body of evidence continues to highlight the socioeconomic and risk-management value of IBLI and the logic of public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evidence has also played an important role in convincing the Government of Kenya to take up the scaling of IBLI under 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Kenya Livestock Insurance Program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Ensuring sustainable scale will  require additional investments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evidence on household and poverty impacts of IBLI,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integration with other complementary interventions targeting poverty alleviation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risk-management and graduation to prosperity (cash transfers, graduation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Improvements in contract design and validation and alignment with other related index-based products/programs (ARC, scalable HSNP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of internationally recognized product quality metrics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Enabling policy environment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64468-0840-4F3F-8BDD-39D95522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4364840"/>
            <a:ext cx="2366530" cy="250288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048057C-B2F2-41D4-978D-A28CAE22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217415"/>
            <a:ext cx="2341143" cy="297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0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0"/>
          <p:cNvSpPr txBox="1">
            <a:spLocks noChangeArrowheads="1"/>
          </p:cNvSpPr>
          <p:nvPr/>
        </p:nvSpPr>
        <p:spPr bwMode="auto">
          <a:xfrm>
            <a:off x="9562523" y="8521989"/>
            <a:ext cx="1206500" cy="1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545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2" descr="IBLI_GroupPhoto_Cropp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0688"/>
            <a:ext cx="12211994" cy="31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682" y="1867368"/>
            <a:ext cx="1664710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638" y="1989477"/>
            <a:ext cx="882505" cy="53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9" y="1946279"/>
            <a:ext cx="2052205" cy="69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0641" y="1163564"/>
            <a:ext cx="930852" cy="8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455" y="1325562"/>
            <a:ext cx="1488642" cy="4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824" y="1919121"/>
            <a:ext cx="1464830" cy="6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0134" y="2017623"/>
            <a:ext cx="1117744" cy="5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279" y="1229727"/>
            <a:ext cx="1276494" cy="52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3" y="2714994"/>
            <a:ext cx="1128568" cy="9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568" y="2752226"/>
            <a:ext cx="985664" cy="9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6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591" y="2865658"/>
            <a:ext cx="1465551" cy="6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6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699" y="2793418"/>
            <a:ext cx="1007538" cy="82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6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685" y="2743200"/>
            <a:ext cx="2049325" cy="9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64" descr="https://upload.wikimedia.org/wikipedia/en/thumb/4/4b/Cornell_University_logo.svg/800px-Cornell_University_logo.svg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0134" y="2696907"/>
            <a:ext cx="1231866" cy="9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68" descr="http://www.ciskenya.co.ke/Fsd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563" y="1336208"/>
            <a:ext cx="1327006" cy="4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72" descr="http://www.care-international.org/assets/images/CARE_default_thumb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96" y="1250517"/>
            <a:ext cx="569335" cy="5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74" descr="https://insurance.equitybankgroup.com/images/logo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345" y="1261837"/>
            <a:ext cx="741074" cy="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76" descr="http://www.africarecruit.com/kenyaevent/images/logo-upa.gif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06" y="1151827"/>
            <a:ext cx="855085" cy="61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980" y="2001387"/>
            <a:ext cx="1298864" cy="5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4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885" y="2793418"/>
            <a:ext cx="1710170" cy="82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" descr="Image result for impact insurance logo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90" b="22774"/>
          <a:stretch>
            <a:fillRect/>
          </a:stretch>
        </p:blipFill>
        <p:spPr bwMode="auto">
          <a:xfrm>
            <a:off x="9064617" y="1190624"/>
            <a:ext cx="1157432" cy="61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580" y="2749143"/>
            <a:ext cx="1620020" cy="94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70" descr="http://sg2000ethiopia.org/img/moa.jp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579" y="1889120"/>
            <a:ext cx="912300" cy="7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14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2657" y="1292369"/>
            <a:ext cx="587375" cy="54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2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3278"/>
            <a:ext cx="925801" cy="102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818" y="5835505"/>
            <a:ext cx="935182" cy="102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290106" y="3628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prstClr val="white"/>
                </a:solidFill>
              </a:rPr>
              <a:t>The IBLI Program is a Collaboration of Many Players</a:t>
            </a:r>
          </a:p>
        </p:txBody>
      </p:sp>
      <p:pic>
        <p:nvPicPr>
          <p:cNvPr id="34" name="Picture 33" descr="CTA_logo_2016">
            <a:extLst>
              <a:ext uri="{FF2B5EF4-FFF2-40B4-BE49-F238E27FC236}">
                <a16:creationId xmlns:a16="http://schemas.microsoft.com/office/drawing/2014/main" id="{7FF07C12-0645-4601-8C4E-09D846C0AB49}"/>
              </a:ext>
            </a:extLst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30" y="1912505"/>
            <a:ext cx="870270" cy="66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82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12749" y="523143"/>
            <a:ext cx="2324547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/>
              <a:t>Thank you!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4230" y="1552694"/>
            <a:ext cx="7966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For more information on IBLI, visit https://ibli.ilri.org/</a:t>
            </a:r>
          </a:p>
        </p:txBody>
      </p:sp>
    </p:spTree>
    <p:extLst>
      <p:ext uri="{BB962C8B-B14F-4D97-AF65-F5344CB8AC3E}">
        <p14:creationId xmlns:p14="http://schemas.microsoft.com/office/powerpoint/2010/main" val="355325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63865"/>
            <a:ext cx="6553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LIVESTOCK AND LIVELIHOODS</a:t>
            </a:r>
            <a:endParaRPr lang="en-US" dirty="0">
              <a:solidFill>
                <a:srgbClr val="C00000"/>
              </a:solidFill>
            </a:endParaRPr>
          </a:p>
          <a:p>
            <a:endParaRPr lang="en-US" sz="400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East Africa and the Sahel </a:t>
            </a:r>
            <a:r>
              <a:rPr lang="en-US" b="1" dirty="0"/>
              <a:t>pastoralism is the principal livelihood for over 40 million </a:t>
            </a:r>
            <a:r>
              <a:rPr lang="en-US" dirty="0"/>
              <a:t>people;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the Horn of Africa, exports of livestock and livestock products exceed $1billion annually.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the region, estimated contribution of the livestock economy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represents up to 60 percent of agricultural GDP</a:t>
            </a:r>
            <a:endParaRPr lang="en-US" dirty="0"/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THE CENTRALITY OF LIVESTOCK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In northern Kenya and Southern Ethiopia: 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Median </a:t>
            </a:r>
            <a:r>
              <a:rPr lang="en-US" dirty="0">
                <a:solidFill>
                  <a:prstClr val="black"/>
                </a:solidFill>
              </a:rPr>
              <a:t>pastoralist household holds </a:t>
            </a:r>
            <a:r>
              <a:rPr lang="en-US" b="1" dirty="0">
                <a:solidFill>
                  <a:prstClr val="black"/>
                </a:solidFill>
              </a:rPr>
              <a:t>100% of their productive assets </a:t>
            </a:r>
            <a:r>
              <a:rPr lang="en-US" dirty="0">
                <a:solidFill>
                  <a:prstClr val="black"/>
                </a:solidFill>
              </a:rPr>
              <a:t>in livestock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Livestock products and sales of </a:t>
            </a:r>
            <a:r>
              <a:rPr lang="en-US" b="1" dirty="0">
                <a:solidFill>
                  <a:prstClr val="black"/>
                </a:solidFill>
              </a:rPr>
              <a:t>livestock are 40% of income </a:t>
            </a:r>
            <a:r>
              <a:rPr lang="en-US" dirty="0">
                <a:solidFill>
                  <a:prstClr val="black"/>
                </a:solidFill>
              </a:rPr>
              <a:t>for average household 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93" y="1312872"/>
            <a:ext cx="3429000" cy="228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0EDEDB-6815-4B56-B795-35EAD4DB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Why Livestock Insurance in the Arid Lands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94DF44F-05E3-45B2-8471-227D842F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93" y="3962400"/>
            <a:ext cx="2790632" cy="251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02145-F033-4BC3-9E00-C8E269C49304}"/>
              </a:ext>
            </a:extLst>
          </p:cNvPr>
          <p:cNvSpPr txBox="1"/>
          <p:nvPr/>
        </p:nvSpPr>
        <p:spPr bwMode="auto">
          <a:xfrm>
            <a:off x="9933777" y="3907705"/>
            <a:ext cx="139531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b="1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03925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6619"/>
            <a:ext cx="5943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VULNERABILITY TO LIVESTOCK LOSSES </a:t>
            </a:r>
          </a:p>
          <a:p>
            <a:pPr marL="0" indent="0">
              <a:buNone/>
            </a:pPr>
            <a:endParaRPr lang="en-US" sz="400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Strong evidence of the </a:t>
            </a:r>
            <a:r>
              <a:rPr lang="en-US" sz="2000" b="1" dirty="0"/>
              <a:t>asset-based poverty traps</a:t>
            </a:r>
            <a:r>
              <a:rPr lang="en-US" sz="2000" dirty="0"/>
              <a:t> putting a premium of productive safety nets </a:t>
            </a:r>
            <a:endParaRPr lang="en-US" sz="2000" b="1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Over 70% </a:t>
            </a:r>
            <a:r>
              <a:rPr lang="en-US" sz="2000" dirty="0"/>
              <a:t>of livestock losses, among pastoralists, due to </a:t>
            </a:r>
            <a:r>
              <a:rPr lang="en-US" sz="2000" b="1" dirty="0"/>
              <a:t>drought.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The “</a:t>
            </a:r>
            <a:r>
              <a:rPr lang="en-US" sz="2000" b="1" dirty="0"/>
              <a:t>social protection paradox</a:t>
            </a:r>
            <a:r>
              <a:rPr lang="en-US" sz="2000" dirty="0"/>
              <a:t>” becomes a concern.  Where poverty trap exists, social protection resources can easily be exhausted, as the poor remain stuck and the non-poor fall in due to shocks.  (Ikegami, Barrett, Carter and Janzen. 2018)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Development impacts of risk reduction technologies (insurance) should therefore be significant. 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F04A20-D481-4FEB-8DE9-82ADEBE9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Why Livestock Insurance in the Arid Lands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D5A25-D008-4A3F-9272-657B2D76DD41}"/>
              </a:ext>
            </a:extLst>
          </p:cNvPr>
          <p:cNvSpPr txBox="1"/>
          <p:nvPr/>
        </p:nvSpPr>
        <p:spPr>
          <a:xfrm>
            <a:off x="9808011" y="1417638"/>
            <a:ext cx="229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Source: </a:t>
            </a:r>
            <a:r>
              <a:rPr lang="en-US" sz="1200" dirty="0" err="1">
                <a:latin typeface="+mn-lt"/>
              </a:rPr>
              <a:t>Lybbert</a:t>
            </a:r>
            <a:r>
              <a:rPr lang="en-US" sz="1200" dirty="0">
                <a:latin typeface="+mn-lt"/>
              </a:rPr>
              <a:t> et al. (2004 </a:t>
            </a:r>
            <a:r>
              <a:rPr lang="en-US" sz="1200" i="1" dirty="0">
                <a:latin typeface="+mn-lt"/>
              </a:rPr>
              <a:t>EJ</a:t>
            </a:r>
            <a:r>
              <a:rPr lang="en-US" sz="1200" dirty="0">
                <a:latin typeface="+mn-lt"/>
              </a:rPr>
              <a:t>) on </a:t>
            </a:r>
            <a:r>
              <a:rPr lang="en-US" sz="1200" dirty="0" err="1">
                <a:latin typeface="+mn-lt"/>
              </a:rPr>
              <a:t>Boran</a:t>
            </a:r>
            <a:r>
              <a:rPr lang="en-US" sz="1200" dirty="0">
                <a:latin typeface="+mn-lt"/>
              </a:rPr>
              <a:t> pastoralists in </a:t>
            </a:r>
            <a:r>
              <a:rPr lang="en-US" sz="1200" dirty="0" err="1">
                <a:latin typeface="+mn-lt"/>
              </a:rPr>
              <a:t>s.Ethiopia</a:t>
            </a:r>
            <a:r>
              <a:rPr lang="en-US" sz="1200" dirty="0">
                <a:latin typeface="+mn-lt"/>
              </a:rPr>
              <a:t>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CB1919-3AC9-4A50-9521-73562628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538358"/>
            <a:ext cx="3114304" cy="331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E3899E8-8734-4E85-A29A-48DAA347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19200"/>
            <a:ext cx="3357593" cy="27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51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F04A20-D481-4FEB-8DE9-82ADEBE9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What is Index-Based Insurance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4CDD4-7780-4A96-94D2-ED999F8DBF78}"/>
              </a:ext>
            </a:extLst>
          </p:cNvPr>
          <p:cNvSpPr/>
          <p:nvPr/>
        </p:nvSpPr>
        <p:spPr>
          <a:xfrm>
            <a:off x="381000" y="1315521"/>
            <a:ext cx="7223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Conventional commercial insurance not viable due to high transactions costs, moral hazard/adverse selection.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  <a:p>
            <a:pPr algn="ctr"/>
            <a:r>
              <a:rPr lang="en-US" sz="2200" b="1" dirty="0">
                <a:latin typeface="+mj-lt"/>
              </a:rPr>
              <a:t>Index Insurance is a variation on traditional insurance:</a:t>
            </a:r>
          </a:p>
          <a:p>
            <a:endParaRPr lang="en-US" sz="2200" b="1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It does </a:t>
            </a:r>
            <a:r>
              <a:rPr lang="en-US" sz="2200" i="1" u="sng" dirty="0">
                <a:latin typeface="+mj-lt"/>
              </a:rPr>
              <a:t>not</a:t>
            </a:r>
            <a:r>
              <a:rPr lang="en-US" sz="2200" dirty="0">
                <a:latin typeface="+mj-lt"/>
              </a:rPr>
              <a:t> insurance individual losses.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Insures an “index” measure that is strongly correlated with individual losses (Examples: rainfall, area average yield, remotely sensed vegetation index)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Index needs to be:  Objectively verifiable, available at low cost in real time, not </a:t>
            </a:r>
            <a:r>
              <a:rPr lang="en-US" sz="2200" dirty="0" err="1">
                <a:latin typeface="+mj-lt"/>
              </a:rPr>
              <a:t>manipulable</a:t>
            </a:r>
            <a:r>
              <a:rPr lang="en-US" sz="2200" dirty="0">
                <a:latin typeface="+mj-lt"/>
              </a:rPr>
              <a:t> by either party to the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4C89F83-97BA-41EF-94E2-A590DB05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360" y="1417638"/>
            <a:ext cx="2133600" cy="28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56CCF0-771E-4767-BD5D-E9DEE543F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519699"/>
            <a:ext cx="3931920" cy="22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F04A20-D481-4FEB-8DE9-82ADEBE9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The Index Based Livestock Insurance Product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4CDD4-7780-4A96-94D2-ED999F8DBF78}"/>
              </a:ext>
            </a:extLst>
          </p:cNvPr>
          <p:cNvSpPr/>
          <p:nvPr/>
        </p:nvSpPr>
        <p:spPr>
          <a:xfrm>
            <a:off x="152400" y="1417638"/>
            <a:ext cx="65532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Introduced in N. Kenya in 2010 and S. Ethiopia in 2012.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Objective: </a:t>
            </a:r>
            <a:r>
              <a:rPr lang="en-US" sz="2200" dirty="0">
                <a:latin typeface="+mj-lt"/>
              </a:rPr>
              <a:t>To protect pastoralist herders against drought-related mortality of their livestock.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Signal</a:t>
            </a:r>
            <a:r>
              <a:rPr lang="en-US" sz="2200" dirty="0">
                <a:latin typeface="+mj-lt"/>
              </a:rPr>
              <a:t>: Remotely sensed normalized differenced vegetation index (NDVI) as an signal of forage availability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Index</a:t>
            </a:r>
            <a:r>
              <a:rPr lang="en-US" sz="2200" dirty="0">
                <a:latin typeface="+mj-lt"/>
              </a:rPr>
              <a:t>: Deviations of forage with a prescribed insurance unit, over a defined season, relative to historical average.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Privately provided with public support (WB, USAID, </a:t>
            </a:r>
            <a:r>
              <a:rPr lang="en-US" sz="2200" dirty="0" err="1">
                <a:latin typeface="+mj-lt"/>
              </a:rPr>
              <a:t>DfID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GoK</a:t>
            </a:r>
            <a:r>
              <a:rPr lang="en-US" sz="2200" dirty="0">
                <a:latin typeface="+mj-lt"/>
              </a:rPr>
              <a:t>,….)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Scaling up in Kenya under Kenya Livestock Insurance Program (KLIP), with concrete progress in Ethiopia.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AAF9D-66A8-4726-96B4-7F4EFB1418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34200" y="4572000"/>
            <a:ext cx="5137785" cy="2083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F0CBA-DB2B-45EF-96EE-F29DE886E88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/>
          <a:stretch/>
        </p:blipFill>
        <p:spPr bwMode="auto">
          <a:xfrm>
            <a:off x="7637145" y="1828800"/>
            <a:ext cx="3013710" cy="2035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63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11888559" cy="11430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Components of a Sustainable Index-Insurance Program</a:t>
            </a:r>
          </a:p>
        </p:txBody>
      </p:sp>
      <p:pic>
        <p:nvPicPr>
          <p:cNvPr id="7" name="Picture 6" descr="C:\Users\bwandera\AppData\Local\Microsoft\Windows\Temporary Internet Files\Content.Outlook\NC7OCDSR\borana-pictorial-poster-a0_amheric-01-4.jpg">
            <a:extLst>
              <a:ext uri="{FF2B5EF4-FFF2-40B4-BE49-F238E27FC236}">
                <a16:creationId xmlns:a16="http://schemas.microsoft.com/office/drawing/2014/main" id="{D4ABA81C-F9CE-4734-87F2-B56C683F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600200"/>
            <a:ext cx="36066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E4F47D6-90DF-42DB-B4F7-78E56628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78486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457200" indent="-51435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Precise contract design;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Satellite NDVI data. The index and its evolution. Continuous efforts for increasing precision while supporting sustainable scale.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51435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Evidence of value and impact; </a:t>
            </a:r>
            <a:r>
              <a:rPr lang="en-US" sz="2400" dirty="0">
                <a:solidFill>
                  <a:prstClr val="black"/>
                </a:solidFill>
              </a:rPr>
              <a:t>Establishing household impact and value of investment.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51435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Establishing informed effective demand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; Developing client awareness and stakeholder capacity.  Extension and learning support.</a:t>
            </a:r>
          </a:p>
          <a:p>
            <a:pPr marL="457200" indent="-51435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Low cost, efficient supply chain;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Leveraging technology to increase cost-efficiency of IBLI service delivery.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51435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Policy and institutional infrastructure: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Supporting design of policy to support PPP delivery of sustainable program.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5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3628"/>
            <a:ext cx="10972800" cy="1143000"/>
          </a:xfrm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Evidence of Impact and Value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3417" y="1220399"/>
            <a:ext cx="7211784" cy="5577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Methods:</a:t>
            </a:r>
          </a:p>
          <a:p>
            <a:r>
              <a:rPr lang="en-US" sz="2200" dirty="0"/>
              <a:t>Panel survey for impact assessment</a:t>
            </a:r>
          </a:p>
          <a:p>
            <a:r>
              <a:rPr lang="en-US" sz="2200" dirty="0"/>
              <a:t>Monitoring Evaluation and Learning surveys and interactions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Panel Survey:</a:t>
            </a:r>
          </a:p>
          <a:p>
            <a:r>
              <a:rPr lang="en-US" sz="2200" b="1" i="1" dirty="0" err="1"/>
              <a:t>Marsabit</a:t>
            </a:r>
            <a:r>
              <a:rPr lang="en-US" sz="2200" dirty="0"/>
              <a:t>: 925 HHs over 16 locations – 6 annual rounds of data</a:t>
            </a:r>
          </a:p>
          <a:p>
            <a:r>
              <a:rPr lang="en-US" sz="2200" b="1" i="1" dirty="0" err="1"/>
              <a:t>Borana</a:t>
            </a:r>
            <a:r>
              <a:rPr lang="en-US" sz="2200" dirty="0"/>
              <a:t>: 515 households over 17 Kebeles – 4 annual rounds of data</a:t>
            </a:r>
          </a:p>
          <a:p>
            <a:pPr marL="0" indent="0">
              <a:buNone/>
            </a:pPr>
            <a:r>
              <a:rPr lang="en-US" sz="2400" b="1" dirty="0"/>
              <a:t>Research Design:</a:t>
            </a:r>
          </a:p>
          <a:p>
            <a:r>
              <a:rPr lang="en-US" sz="2200" dirty="0"/>
              <a:t>Range of encouragements (discount coupons, education games)</a:t>
            </a:r>
          </a:p>
          <a:p>
            <a:r>
              <a:rPr lang="en-US" sz="2200" dirty="0"/>
              <a:t>In Kenya, strategic overlap with HSNP (9 of the 16 locations)</a:t>
            </a:r>
          </a:p>
          <a:p>
            <a:pPr lvl="1"/>
            <a:r>
              <a:rPr lang="en-US" sz="1800" dirty="0"/>
              <a:t>41.5% of survey </a:t>
            </a:r>
            <a:r>
              <a:rPr lang="en-US" sz="1800" dirty="0" err="1"/>
              <a:t>hhs</a:t>
            </a:r>
            <a:r>
              <a:rPr lang="en-US" sz="1800" dirty="0"/>
              <a:t> report purchasing IBLI at least once</a:t>
            </a:r>
          </a:p>
          <a:p>
            <a:pPr lvl="1"/>
            <a:r>
              <a:rPr lang="en-US" sz="1800" dirty="0"/>
              <a:t>41% of the survey </a:t>
            </a:r>
            <a:r>
              <a:rPr lang="en-US" sz="1800" dirty="0" err="1"/>
              <a:t>hhs</a:t>
            </a:r>
            <a:r>
              <a:rPr lang="en-US" sz="1800" dirty="0"/>
              <a:t> report receiving at least one HSNP transfer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56400" y="6459375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For references refer to https://ibli.ilri.org/publications/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 r="40840"/>
          <a:stretch/>
        </p:blipFill>
        <p:spPr>
          <a:xfrm>
            <a:off x="7454901" y="1672973"/>
            <a:ext cx="3387925" cy="3787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9" t="48889" b="19013"/>
          <a:stretch/>
        </p:blipFill>
        <p:spPr>
          <a:xfrm>
            <a:off x="10338302" y="1146628"/>
            <a:ext cx="1548898" cy="1625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9" t="80987"/>
          <a:stretch/>
        </p:blipFill>
        <p:spPr>
          <a:xfrm>
            <a:off x="10591800" y="4466033"/>
            <a:ext cx="1600200" cy="9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3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Evidence of Impact and Value – </a:t>
            </a:r>
            <a:r>
              <a:rPr lang="en-US" sz="2400" dirty="0">
                <a:solidFill>
                  <a:schemeClr val="bg1"/>
                </a:solidFill>
              </a:rPr>
              <a:t>Production, Behavioral and Welfare Impacts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1576" y="1252210"/>
            <a:ext cx="11675623" cy="537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1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cs typeface="Calibri" pitchFamily="34" charset="0"/>
                <a:sym typeface="Wingdings" pitchFamily="2" charset="2"/>
              </a:rPr>
              <a:t>IBLI covered households:</a:t>
            </a:r>
          </a:p>
          <a:p>
            <a:pPr marL="862013" lvl="2" indent="-231775">
              <a:spcBef>
                <a:spcPts val="600"/>
              </a:spcBef>
            </a:pPr>
            <a:r>
              <a:rPr kumimoji="1" lang="en-GB" sz="21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kumimoji="1" lang="en-GB" sz="21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increase investments in maintaining livestock </a:t>
            </a:r>
            <a:r>
              <a:rPr kumimoji="1" lang="en-GB" sz="21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through procurement of veterinary and vaccination services </a:t>
            </a:r>
          </a:p>
          <a:p>
            <a:pPr marL="862013" lvl="2" indent="-231775">
              <a:spcBef>
                <a:spcPts val="0"/>
              </a:spcBef>
            </a:pPr>
            <a:r>
              <a:rPr kumimoji="1" lang="en-GB" sz="21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experience </a:t>
            </a:r>
            <a:r>
              <a:rPr kumimoji="1" lang="en-GB" sz="21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improved production outcomes</a:t>
            </a:r>
            <a:r>
              <a:rPr kumimoji="1" lang="en-GB" sz="21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: increases milk productivity and </a:t>
            </a:r>
            <a:r>
              <a:rPr kumimoji="1" lang="en-US" sz="21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milk income/TLU</a:t>
            </a:r>
          </a:p>
          <a:p>
            <a:pPr marL="862013" lvl="2" indent="-231775">
              <a:spcBef>
                <a:spcPts val="0"/>
              </a:spcBef>
            </a:pPr>
            <a:r>
              <a:rPr kumimoji="1" lang="en-US" sz="21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Reduce non-drought herd size in Kenya (reduced  precautionary saving?), increase in Ethiopia (increase ROI?)</a:t>
            </a:r>
            <a:endParaRPr kumimoji="1" lang="en-US" sz="2100" dirty="0">
              <a:solidFill>
                <a:schemeClr val="accent2">
                  <a:lumMod val="75000"/>
                </a:schemeClr>
              </a:solidFill>
            </a:endParaRPr>
          </a:p>
          <a:p>
            <a:pPr marL="461963" lvl="1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Calibri" pitchFamily="34" charset="0"/>
              </a:rPr>
              <a:t>IBLI shown to have a </a:t>
            </a:r>
            <a:r>
              <a:rPr lang="en-US" sz="2200" b="1" dirty="0">
                <a:cs typeface="Calibri" pitchFamily="34" charset="0"/>
              </a:rPr>
              <a:t>positive impact on improvements </a:t>
            </a:r>
            <a:r>
              <a:rPr lang="en-US" sz="2200" dirty="0">
                <a:cs typeface="Calibri" pitchFamily="34" charset="0"/>
              </a:rPr>
              <a:t>to mid-upper arm circumference (MUAC), a strong predictor of </a:t>
            </a:r>
            <a:r>
              <a:rPr lang="en-US" sz="2200" b="1" dirty="0">
                <a:cs typeface="Calibri" pitchFamily="34" charset="0"/>
              </a:rPr>
              <a:t>child malnutrition</a:t>
            </a:r>
          </a:p>
          <a:p>
            <a:pPr marL="461963" lvl="1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ja-JP" sz="2200" b="1" dirty="0"/>
              <a:t>In Ethiopia </a:t>
            </a:r>
            <a:r>
              <a:rPr kumimoji="1" lang="en-US" altLang="ja-JP" sz="2200" dirty="0"/>
              <a:t>no payment (pre November 2014).  In principal insurance should be beneficial even without paying out.</a:t>
            </a:r>
          </a:p>
          <a:p>
            <a:pPr marL="862013" lvl="2" indent="-231775">
              <a:spcBef>
                <a:spcPts val="1200"/>
              </a:spcBef>
            </a:pP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Our Ethiopia survey collects measures of 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</a:rPr>
              <a:t>subjective well-being </a:t>
            </a: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to gauge overall life satisfaction.</a:t>
            </a:r>
          </a:p>
          <a:p>
            <a:pPr marL="862013" lvl="2" indent="-231775">
              <a:spcBef>
                <a:spcPts val="600"/>
              </a:spcBef>
            </a:pP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IBLI has a positive effect of HH subjective well-being, even after premium payment and w/o any indemnity payments  (a “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</a:rPr>
              <a:t>peace of mind</a:t>
            </a: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” effect).</a:t>
            </a:r>
          </a:p>
          <a:p>
            <a:pPr marL="461963" lvl="1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200" dirty="0">
              <a:cs typeface="Calibri" pitchFamily="34" charset="0"/>
            </a:endParaRPr>
          </a:p>
          <a:p>
            <a:pPr marL="973138" lvl="2" indent="-342900">
              <a:spcBef>
                <a:spcPct val="0"/>
              </a:spcBef>
            </a:pPr>
            <a:endParaRPr lang="en-GB" sz="1800" dirty="0">
              <a:cs typeface="Calibri" pitchFamily="34" charset="0"/>
              <a:sym typeface="Wingdings" pitchFamily="2" charset="2"/>
            </a:endParaRPr>
          </a:p>
          <a:p>
            <a:pPr marL="230188"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GB" sz="2200" dirty="0">
              <a:cs typeface="Calibri" pitchFamily="34" charset="0"/>
              <a:sym typeface="Wingdings" pitchFamily="2" charset="2"/>
            </a:endParaRPr>
          </a:p>
          <a:p>
            <a:pPr marL="630238" lvl="2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GB" sz="1800" dirty="0">
              <a:cs typeface="Calibri" pitchFamily="34" charset="0"/>
              <a:sym typeface="Wingdings" pitchFamily="2" charset="2"/>
            </a:endParaRPr>
          </a:p>
          <a:p>
            <a:pPr marL="630238" lvl="2" indent="0">
              <a:spcBef>
                <a:spcPct val="0"/>
              </a:spcBef>
              <a:buNone/>
            </a:pPr>
            <a:endParaRPr lang="en-GB" sz="1800" dirty="0">
              <a:cs typeface="Calibri" pitchFamily="34" charset="0"/>
              <a:sym typeface="Wingdings" pitchFamily="2" charset="2"/>
            </a:endParaRPr>
          </a:p>
          <a:p>
            <a:pPr marL="461963" lvl="1" indent="-23177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200" dirty="0"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477" y="6248400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n-lt"/>
              </a:rPr>
              <a:t>Terefe</a:t>
            </a:r>
            <a:r>
              <a:rPr lang="en-US" sz="1400" dirty="0">
                <a:latin typeface="+mn-lt"/>
              </a:rPr>
              <a:t> et al., World Bank 2017; </a:t>
            </a:r>
            <a:r>
              <a:rPr lang="en-US" sz="1400" dirty="0"/>
              <a:t>Jensen, Barrett and Mude </a:t>
            </a:r>
            <a:r>
              <a:rPr lang="en-US" sz="1400" i="1" dirty="0"/>
              <a:t>JDE 2017: </a:t>
            </a:r>
            <a:r>
              <a:rPr lang="en-US" sz="1400" dirty="0"/>
              <a:t>Jensen, Ikegami and Mude </a:t>
            </a:r>
            <a:r>
              <a:rPr lang="en-US" sz="1400" i="1" dirty="0"/>
              <a:t>The Geneva Papers 2017;</a:t>
            </a:r>
          </a:p>
          <a:p>
            <a:r>
              <a:rPr lang="en-US" sz="1400" dirty="0"/>
              <a:t>Takahashi, Barrett, and Ikegami 2018, </a:t>
            </a:r>
            <a:r>
              <a:rPr lang="en-US" sz="1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50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Evidence of Impact and Value – Coping Strategies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490258"/>
            <a:ext cx="5934635" cy="513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lvl="1" indent="0">
              <a:spcBef>
                <a:spcPts val="1200"/>
              </a:spcBef>
              <a:buNone/>
            </a:pPr>
            <a:r>
              <a:rPr lang="en-GB" sz="2200" b="1" dirty="0">
                <a:cs typeface="Calibri" pitchFamily="34" charset="0"/>
                <a:sym typeface="Wingdings" pitchFamily="2" charset="2"/>
              </a:rPr>
              <a:t>IBLI improves post-drought coping</a:t>
            </a:r>
            <a:r>
              <a:rPr lang="en-GB" sz="2200" dirty="0">
                <a:cs typeface="Calibri" pitchFamily="34" charset="0"/>
                <a:sym typeface="Wingdings" pitchFamily="2" charset="2"/>
              </a:rPr>
              <a:t>.  After catastrophic 2011 drought, IBLI covered households reported better expected behaviours/outcomes</a:t>
            </a:r>
          </a:p>
          <a:p>
            <a:pPr marL="230188" lvl="1" indent="0">
              <a:spcBef>
                <a:spcPts val="1200"/>
              </a:spcBef>
              <a:buNone/>
            </a:pPr>
            <a:endParaRPr lang="en-GB" sz="2200" dirty="0">
              <a:cs typeface="Calibri" pitchFamily="34" charset="0"/>
              <a:sym typeface="Wingdings" pitchFamily="2" charset="2"/>
            </a:endParaRPr>
          </a:p>
          <a:p>
            <a:pPr marL="862013" lvl="2" indent="-231775">
              <a:spcBef>
                <a:spcPts val="1200"/>
              </a:spcBef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36% reduction in likelihood of distress livestock sales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especially (64%) among modestly better-off HHs (&gt;8.4 TLU)</a:t>
            </a:r>
          </a:p>
          <a:p>
            <a:pPr marL="630238" lvl="2" indent="0">
              <a:spcBef>
                <a:spcPts val="1200"/>
              </a:spcBef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862013" lvl="2" indent="-231775">
              <a:spcBef>
                <a:spcPts val="1200"/>
              </a:spcBef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25% reduction in likelihood of reducing meals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as a coping strategy, especially (43%) among those with small or no herds</a:t>
            </a:r>
          </a:p>
          <a:p>
            <a:pPr marL="862013" lvl="2" indent="-231775">
              <a:spcBef>
                <a:spcPts val="1200"/>
              </a:spcBef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461963" lvl="1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200" dirty="0">
              <a:cs typeface="Calibri" pitchFamily="34" charset="0"/>
            </a:endParaRPr>
          </a:p>
          <a:p>
            <a:pPr marL="973138" lvl="2" indent="-342900">
              <a:spcBef>
                <a:spcPct val="0"/>
              </a:spcBef>
            </a:pPr>
            <a:endParaRPr lang="en-GB" sz="1800" dirty="0">
              <a:cs typeface="Calibri" pitchFamily="34" charset="0"/>
              <a:sym typeface="Wingdings" pitchFamily="2" charset="2"/>
            </a:endParaRPr>
          </a:p>
          <a:p>
            <a:pPr marL="230188"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GB" sz="2200" dirty="0">
              <a:cs typeface="Calibri" pitchFamily="34" charset="0"/>
              <a:sym typeface="Wingdings" pitchFamily="2" charset="2"/>
            </a:endParaRPr>
          </a:p>
          <a:p>
            <a:pPr marL="630238" lvl="2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GB" sz="1800" dirty="0">
              <a:cs typeface="Calibri" pitchFamily="34" charset="0"/>
              <a:sym typeface="Wingdings" pitchFamily="2" charset="2"/>
            </a:endParaRPr>
          </a:p>
          <a:p>
            <a:pPr marL="630238" lvl="2" indent="0">
              <a:spcBef>
                <a:spcPct val="0"/>
              </a:spcBef>
              <a:buNone/>
            </a:pPr>
            <a:endParaRPr lang="en-GB" sz="1800" dirty="0">
              <a:cs typeface="Calibri" pitchFamily="34" charset="0"/>
              <a:sym typeface="Wingdings" pitchFamily="2" charset="2"/>
            </a:endParaRPr>
          </a:p>
          <a:p>
            <a:pPr marL="461963" lvl="1" indent="-23177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200" dirty="0">
              <a:cs typeface="Calibri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042F6-EDE2-4AEB-A171-840BFDACEF3A}"/>
              </a:ext>
            </a:extLst>
          </p:cNvPr>
          <p:cNvSpPr/>
          <p:nvPr/>
        </p:nvSpPr>
        <p:spPr>
          <a:xfrm>
            <a:off x="0" y="6441154"/>
            <a:ext cx="294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Janzen and Carter 2013 NBER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CC1286-8EAE-458D-9D62-A8C5207C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981200"/>
            <a:ext cx="4639235" cy="34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heme/theme1.xml><?xml version="1.0" encoding="utf-8"?>
<a:theme xmlns:a="http://schemas.openxmlformats.org/drawingml/2006/main" name="ilri_powerpoint_template_Feb2013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21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emeILRI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21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hemeILRI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21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7940</TotalTime>
  <Words>1367</Words>
  <Application>Microsoft Office PowerPoint</Application>
  <PresentationFormat>Widescreen</PresentationFormat>
  <Paragraphs>148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Times New Roman</vt:lpstr>
      <vt:lpstr>Verdana</vt:lpstr>
      <vt:lpstr>Wingdings</vt:lpstr>
      <vt:lpstr>ilri_powerpoint_template_Feb2013</vt:lpstr>
      <vt:lpstr>ThemeILRI</vt:lpstr>
      <vt:lpstr>1_ThemeILRI</vt:lpstr>
      <vt:lpstr>PowerPoint Presentation</vt:lpstr>
      <vt:lpstr>Why Livestock Insurance in the Arid Lands</vt:lpstr>
      <vt:lpstr>Why Livestock Insurance in the Arid Lands</vt:lpstr>
      <vt:lpstr>What is Index-Based Insurance</vt:lpstr>
      <vt:lpstr>The Index Based Livestock Insurance Product</vt:lpstr>
      <vt:lpstr>PowerPoint Presentation</vt:lpstr>
      <vt:lpstr>Evidence of Impact and Value</vt:lpstr>
      <vt:lpstr>Evidence of Impact and Value – Production, Behavioral and Welfare Impacts</vt:lpstr>
      <vt:lpstr>Evidence of Impact and Value – Coping Strategies</vt:lpstr>
      <vt:lpstr>Evidence of Impact and Value – Social Protection</vt:lpstr>
      <vt:lpstr>From Demonstrated Impact to Scale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Mude, Andrew (ILRI)</dc:creator>
  <cp:lastModifiedBy>Mude, Andrew (ILRI)</cp:lastModifiedBy>
  <cp:revision>223</cp:revision>
  <cp:lastPrinted>2017-05-19T10:22:33Z</cp:lastPrinted>
  <dcterms:created xsi:type="dcterms:W3CDTF">2015-06-06T09:33:08Z</dcterms:created>
  <dcterms:modified xsi:type="dcterms:W3CDTF">2018-07-25T09:54:27Z</dcterms:modified>
</cp:coreProperties>
</file>