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2" r:id="rId4"/>
    <p:sldId id="283" r:id="rId5"/>
    <p:sldId id="270" r:id="rId6"/>
    <p:sldId id="286" r:id="rId7"/>
    <p:sldId id="266" r:id="rId8"/>
    <p:sldId id="263" r:id="rId9"/>
    <p:sldId id="276" r:id="rId10"/>
    <p:sldId id="260" r:id="rId11"/>
    <p:sldId id="277" r:id="rId12"/>
    <p:sldId id="264" r:id="rId13"/>
    <p:sldId id="279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sein jirma" initials="hj" lastIdx="0" clrIdx="0">
    <p:extLst>
      <p:ext uri="{19B8F6BF-5375-455C-9EA6-DF929625EA0E}">
        <p15:presenceInfo xmlns:p15="http://schemas.microsoft.com/office/powerpoint/2012/main" userId="5ad85c81c21378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4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0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7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1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1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9D6A-446C-41F8-B008-D20AE4719837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5DCC-E374-4245-89ED-8E7A85451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65125"/>
            <a:ext cx="1292464" cy="113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338" y="422610"/>
            <a:ext cx="1268078" cy="1268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0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900" dirty="0" smtClean="0"/>
              <a:t>BUILDING  </a:t>
            </a:r>
            <a:r>
              <a:rPr lang="en-GB" sz="3900" b="1" u="sng" dirty="0" smtClean="0"/>
              <a:t>DROUGHT </a:t>
            </a:r>
            <a:r>
              <a:rPr lang="en-GB" sz="3900" dirty="0" smtClean="0"/>
              <a:t>RESILIENCE THROUGH</a:t>
            </a:r>
          </a:p>
          <a:p>
            <a:pPr marL="0" indent="0" algn="ctr">
              <a:buNone/>
            </a:pPr>
            <a:r>
              <a:rPr lang="en-GB" sz="3900" dirty="0" smtClean="0"/>
              <a:t> </a:t>
            </a:r>
          </a:p>
          <a:p>
            <a:pPr marL="0" indent="0" algn="ctr">
              <a:buNone/>
            </a:pPr>
            <a:r>
              <a:rPr lang="en-GB" sz="3900" dirty="0" smtClean="0"/>
              <a:t>“GRADUATION PROGRAMMES”</a:t>
            </a:r>
            <a:endParaRPr lang="en-GB" sz="3900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USIU-AFRICA, Nairobi Kenya</a:t>
            </a:r>
          </a:p>
          <a:p>
            <a:pPr marL="0" indent="0" algn="ctr">
              <a:buNone/>
            </a:pPr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 smtClean="0"/>
              <a:t>July 2018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err="1" smtClean="0"/>
              <a:t>Eng</a:t>
            </a:r>
            <a:r>
              <a:rPr lang="en-GB" b="1" dirty="0" smtClean="0"/>
              <a:t> Jirma, H.A</a:t>
            </a:r>
          </a:p>
          <a:p>
            <a:pPr marL="0" indent="0" algn="ctr">
              <a:buNone/>
            </a:pPr>
            <a:r>
              <a:rPr lang="en-GB" sz="1900" b="1" dirty="0" smtClean="0"/>
              <a:t>Resource Mobilization and Partnership Manager, NDMA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4812"/>
            <a:ext cx="76200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HSNP\Sunya\Annual Report Rw Data\Current Active Agent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1" y="147919"/>
            <a:ext cx="9813700" cy="671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3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263410"/>
            <a:ext cx="10792494" cy="65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ndma launch foo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4" y="0"/>
            <a:ext cx="11578106" cy="663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2" y="365125"/>
            <a:ext cx="10889087" cy="1103067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                              THANK YOU</a:t>
            </a:r>
            <a:r>
              <a:rPr lang="en-GB" b="1" dirty="0">
                <a:solidFill>
                  <a:srgbClr val="7030A0"/>
                </a:solidFill>
              </a:rPr>
              <a:t/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2" y="1468192"/>
            <a:ext cx="10889087" cy="49471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Pictur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39" y="1468192"/>
            <a:ext cx="8519631" cy="537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pPr algn="ctr"/>
            <a:r>
              <a:rPr lang="en-GB" b="1" dirty="0" smtClean="0"/>
              <a:t>Resilience-Need to be Hazard specific?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62399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r>
              <a:rPr lang="en-GB" sz="3200" b="1" dirty="0" smtClean="0"/>
              <a:t>Resilience:</a:t>
            </a:r>
            <a:r>
              <a:rPr lang="en-GB" sz="3200" dirty="0" smtClean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individual </a:t>
            </a:r>
            <a:r>
              <a:rPr lang="en-GB" sz="3200" dirty="0"/>
              <a:t>and community  </a:t>
            </a:r>
            <a:r>
              <a:rPr lang="en-GB" sz="3200" dirty="0" smtClean="0"/>
              <a:t>systems/structures </a:t>
            </a:r>
            <a:r>
              <a:rPr lang="en-GB" sz="3200" dirty="0"/>
              <a:t>at risk surviving and bouncing back from a hazard event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using capacity </a:t>
            </a:r>
            <a:r>
              <a:rPr lang="en-GB" sz="3200" dirty="0"/>
              <a:t>of an individual and the community to bounce back from any eventuality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Create </a:t>
            </a:r>
            <a:r>
              <a:rPr lang="en-GB" sz="3200" dirty="0"/>
              <a:t>possibilities to improve his or her condition towards the </a:t>
            </a:r>
            <a:r>
              <a:rPr lang="en-GB" sz="3200" u="sng" dirty="0"/>
              <a:t>full enjoyment of being an empowered human being and community. </a:t>
            </a:r>
            <a:endParaRPr lang="en-GB" sz="3200" u="sng" dirty="0" smtClean="0"/>
          </a:p>
          <a:p>
            <a:endParaRPr lang="en-GB" dirty="0"/>
          </a:p>
          <a:p>
            <a:endParaRPr lang="en-GB" sz="3200" dirty="0"/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13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pPr algn="ctr"/>
            <a:r>
              <a:rPr lang="en-GB" b="1" dirty="0" smtClean="0"/>
              <a:t>Building Resilience communities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623997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C</a:t>
            </a:r>
            <a:r>
              <a:rPr lang="en-GB" sz="3200" dirty="0" smtClean="0"/>
              <a:t>ommunities </a:t>
            </a:r>
            <a:r>
              <a:rPr lang="en-GB" sz="3200" dirty="0"/>
              <a:t>collectively working </a:t>
            </a:r>
            <a:r>
              <a:rPr lang="en-GB" sz="3200" dirty="0" smtClean="0"/>
              <a:t>together  to </a:t>
            </a:r>
            <a:r>
              <a:rPr lang="en-GB" sz="3200" b="1" u="sng" dirty="0" smtClean="0"/>
              <a:t>reduce</a:t>
            </a:r>
            <a:r>
              <a:rPr lang="en-GB" sz="3200" dirty="0" smtClean="0"/>
              <a:t> </a:t>
            </a:r>
            <a:r>
              <a:rPr lang="en-GB" sz="3200" dirty="0"/>
              <a:t>their individual risk to the </a:t>
            </a:r>
            <a:r>
              <a:rPr lang="en-GB" sz="3200" dirty="0" smtClean="0"/>
              <a:t>hazards- 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FF0000"/>
                </a:solidFill>
              </a:rPr>
              <a:t>E.g. participatory planning/Community based targeting for Individual/HH targeted programmes- Cash transfers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FF0000"/>
                </a:solidFill>
              </a:rPr>
              <a:t>Monitoring of progress and exist/layering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/>
              <a:t>B</a:t>
            </a:r>
            <a:r>
              <a:rPr lang="en-GB" sz="3200" dirty="0" smtClean="0"/>
              <a:t>uilding </a:t>
            </a:r>
            <a:r>
              <a:rPr lang="en-GB" sz="3200" dirty="0"/>
              <a:t>their capacities to </a:t>
            </a:r>
            <a:r>
              <a:rPr lang="en-GB" sz="3200" b="1" u="sng" dirty="0"/>
              <a:t>navigate (bounce back) from the impacts of </a:t>
            </a:r>
            <a:r>
              <a:rPr lang="en-GB" sz="3200" b="1" u="sng" dirty="0" smtClean="0"/>
              <a:t>the hazard </a:t>
            </a:r>
            <a:r>
              <a:rPr lang="en-GB" sz="3200" dirty="0"/>
              <a:t>to prevent the risk of disasters</a:t>
            </a:r>
            <a:r>
              <a:rPr lang="en-GB" sz="3200" dirty="0" smtClean="0"/>
              <a:t>.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solidFill>
                  <a:srgbClr val="FF0000"/>
                </a:solidFill>
              </a:rPr>
              <a:t>E.g</a:t>
            </a:r>
            <a:r>
              <a:rPr lang="en-GB" sz="2400" dirty="0" smtClean="0">
                <a:solidFill>
                  <a:srgbClr val="FF0000"/>
                </a:solidFill>
              </a:rPr>
              <a:t> .investment </a:t>
            </a:r>
            <a:r>
              <a:rPr lang="en-GB" sz="2400" dirty="0">
                <a:solidFill>
                  <a:srgbClr val="FF0000"/>
                </a:solidFill>
              </a:rPr>
              <a:t>in community systems- strategic </a:t>
            </a:r>
            <a:r>
              <a:rPr lang="en-GB" sz="2400" dirty="0" smtClean="0">
                <a:solidFill>
                  <a:srgbClr val="FF0000"/>
                </a:solidFill>
              </a:rPr>
              <a:t>boreholes, building flood control dykes/structures 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solidFill>
                  <a:srgbClr val="FF0000"/>
                </a:solidFill>
              </a:rPr>
              <a:t>E.g</a:t>
            </a:r>
            <a:r>
              <a:rPr lang="en-GB" sz="2400" dirty="0" smtClean="0">
                <a:solidFill>
                  <a:srgbClr val="FF0000"/>
                </a:solidFill>
              </a:rPr>
              <a:t> Policy changes  influencing  on eco-system services use- water resource sharing that could impact on livelihood productions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55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2884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Graduation=Measurement and/or layering?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6239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</p:txBody>
      </p:sp>
      <p:sp>
        <p:nvSpPr>
          <p:cNvPr id="5" name="Rectangle 4"/>
          <p:cNvSpPr/>
          <p:nvPr/>
        </p:nvSpPr>
        <p:spPr>
          <a:xfrm>
            <a:off x="935864" y="954650"/>
            <a:ext cx="10417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O</a:t>
            </a:r>
            <a:r>
              <a:rPr lang="en-GB" sz="2400" dirty="0" smtClean="0">
                <a:solidFill>
                  <a:srgbClr val="FF0000"/>
                </a:solidFill>
              </a:rPr>
              <a:t>r  both?   :  we have to determine/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tarting </a:t>
            </a:r>
            <a:r>
              <a:rPr lang="en-GB" sz="2400" dirty="0"/>
              <a:t>point information (baseline information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Present </a:t>
            </a:r>
            <a:r>
              <a:rPr lang="en-GB" sz="2400" dirty="0"/>
              <a:t>state (real time information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complementary/supplementary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Of what?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Individuals /Households-Foundations of safety*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Livelihood health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Ecosystems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Community systems/structures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Enabling Policy environment</a:t>
            </a:r>
            <a:endParaRPr lang="en-GB" sz="2400" b="1" u="sng" dirty="0">
              <a:solidFill>
                <a:srgbClr val="FF0000"/>
              </a:solidFill>
            </a:endParaRPr>
          </a:p>
          <a:p>
            <a:r>
              <a:rPr lang="en-GB" sz="2400" b="1" u="sng" dirty="0">
                <a:solidFill>
                  <a:srgbClr val="FF0000"/>
                </a:solidFill>
              </a:rPr>
              <a:t>Food for </a:t>
            </a:r>
            <a:r>
              <a:rPr lang="en-GB" sz="2400" b="1" u="sng" dirty="0" smtClean="0">
                <a:solidFill>
                  <a:srgbClr val="FF0000"/>
                </a:solidFill>
              </a:rPr>
              <a:t>thought: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So which programme is our focus out of the 5 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to incorporate graduation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 smtClean="0">
                <a:solidFill>
                  <a:srgbClr val="FF0000"/>
                </a:solidFill>
              </a:rPr>
              <a:t>an one programme stand alone without the other? Multifaceted? 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 smtClean="0">
                <a:solidFill>
                  <a:srgbClr val="FF0000"/>
                </a:solidFill>
              </a:rPr>
              <a:t>ayering?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Is it fair to measure graduation of one  without the other?</a:t>
            </a:r>
            <a:endParaRPr lang="en-GB" sz="2400" b="1" u="sng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sz="1400" b="1" i="1" dirty="0" smtClean="0"/>
              <a:t>*During </a:t>
            </a:r>
            <a:r>
              <a:rPr lang="en-GB" sz="1400" b="1" i="1" dirty="0"/>
              <a:t>normal days, an individual enjoys basic rights such as immunization, food, water, clothing and shelter as their foundation of </a:t>
            </a:r>
            <a:r>
              <a:rPr lang="en-GB" sz="1400" b="1" i="1" dirty="0" smtClean="0"/>
              <a:t>safety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1137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2" y="365125"/>
            <a:ext cx="10889087" cy="1103067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  Individuals </a:t>
            </a:r>
            <a:r>
              <a:rPr lang="en-GB" b="1" dirty="0">
                <a:solidFill>
                  <a:srgbClr val="7030A0"/>
                </a:solidFill>
              </a:rPr>
              <a:t>/</a:t>
            </a:r>
            <a:r>
              <a:rPr lang="en-GB" b="1" dirty="0" smtClean="0">
                <a:solidFill>
                  <a:srgbClr val="7030A0"/>
                </a:solidFill>
              </a:rPr>
              <a:t>Households : Foundations of Safety     HSNP Programme</a:t>
            </a:r>
            <a:r>
              <a:rPr lang="en-GB" b="1" dirty="0">
                <a:solidFill>
                  <a:srgbClr val="7030A0"/>
                </a:solidFill>
              </a:rPr>
              <a:t/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2" y="1468192"/>
            <a:ext cx="10889087" cy="4947122"/>
          </a:xfrm>
        </p:spPr>
        <p:txBody>
          <a:bodyPr>
            <a:normAutofit/>
          </a:bodyPr>
          <a:lstStyle/>
          <a:p>
            <a:r>
              <a:rPr lang="en-GB" dirty="0" smtClean="0"/>
              <a:t>Regular cash transfer- </a:t>
            </a:r>
            <a:r>
              <a:rPr lang="en-GB" dirty="0" err="1"/>
              <a:t>K</a:t>
            </a:r>
            <a:r>
              <a:rPr lang="en-GB" dirty="0" err="1" smtClean="0"/>
              <a:t>shs</a:t>
            </a:r>
            <a:r>
              <a:rPr lang="en-GB" dirty="0" smtClean="0"/>
              <a:t> 5400 every 2 months</a:t>
            </a:r>
            <a:r>
              <a:rPr lang="en-GB" dirty="0"/>
              <a:t>  </a:t>
            </a:r>
            <a:r>
              <a:rPr lang="en-GB" dirty="0" smtClean="0"/>
              <a:t>Targeting 100,000HH   for 4 counties(</a:t>
            </a:r>
            <a:r>
              <a:rPr lang="en-GB" dirty="0" err="1" smtClean="0"/>
              <a:t>Marsabit</a:t>
            </a:r>
            <a:r>
              <a:rPr lang="en-GB" dirty="0" smtClean="0"/>
              <a:t>, </a:t>
            </a:r>
            <a:r>
              <a:rPr lang="en-GB" dirty="0" err="1" smtClean="0"/>
              <a:t>Isiolo</a:t>
            </a:r>
            <a:r>
              <a:rPr lang="en-GB" dirty="0" smtClean="0"/>
              <a:t>, Turkana, </a:t>
            </a:r>
            <a:r>
              <a:rPr lang="en-GB" dirty="0" err="1" smtClean="0"/>
              <a:t>Wajir</a:t>
            </a:r>
            <a:r>
              <a:rPr lang="en-GB" dirty="0" smtClean="0"/>
              <a:t>)-</a:t>
            </a:r>
            <a:r>
              <a:rPr lang="en-GB" dirty="0" smtClean="0">
                <a:solidFill>
                  <a:srgbClr val="FF0000"/>
                </a:solidFill>
              </a:rPr>
              <a:t>Poverty as criteria</a:t>
            </a:r>
          </a:p>
          <a:p>
            <a:r>
              <a:rPr lang="en-GB" dirty="0" smtClean="0"/>
              <a:t>Scalable cash transfer to additional HH in the same counties  based on objective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drought triggers </a:t>
            </a:r>
            <a:r>
              <a:rPr lang="en-GB" dirty="0" smtClean="0"/>
              <a:t>-</a:t>
            </a:r>
            <a:r>
              <a:rPr lang="en-GB" dirty="0" err="1" smtClean="0"/>
              <a:t>Ksh</a:t>
            </a:r>
            <a:r>
              <a:rPr lang="en-GB" dirty="0" smtClean="0"/>
              <a:t> 2700/month- Trigger lasts for &gt;=1month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 there other cash transfers  targeting  the same HH??? Based on other </a:t>
            </a:r>
            <a:r>
              <a:rPr lang="en-GB" dirty="0" smtClean="0">
                <a:solidFill>
                  <a:srgbClr val="FF0000"/>
                </a:solidFill>
              </a:rPr>
              <a:t>target criteria's</a:t>
            </a:r>
            <a:r>
              <a:rPr lang="en-GB" dirty="0" smtClean="0"/>
              <a:t>?( Layering, multifaceted) –KLIP/VCT/PLWD/OPCT/ Food vouchers/water vouchers/social inclusion-Health/Cash for asset-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2" y="365125"/>
            <a:ext cx="10889087" cy="1103067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                  SUCCESS/LESSONS LEARNT</a:t>
            </a:r>
            <a:r>
              <a:rPr lang="en-GB" b="1" dirty="0">
                <a:solidFill>
                  <a:srgbClr val="7030A0"/>
                </a:solidFill>
              </a:rPr>
              <a:t/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2" y="1468192"/>
            <a:ext cx="10889087" cy="4947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Graduation/layering led to :</a:t>
            </a:r>
          </a:p>
          <a:p>
            <a:pPr lvl="1"/>
            <a:r>
              <a:rPr lang="en-GB" sz="2800" dirty="0" smtClean="0"/>
              <a:t>Effectiveness/efficiency</a:t>
            </a:r>
          </a:p>
          <a:p>
            <a:pPr lvl="1"/>
            <a:r>
              <a:rPr lang="en-GB" sz="2800" dirty="0" smtClean="0"/>
              <a:t>Collaboration/Single </a:t>
            </a:r>
            <a:r>
              <a:rPr lang="en-GB" sz="2800" dirty="0"/>
              <a:t>registry/Coordination/ Data sharing protocols</a:t>
            </a:r>
            <a:r>
              <a:rPr lang="en-GB" sz="2800" dirty="0" smtClean="0"/>
              <a:t>/</a:t>
            </a:r>
          </a:p>
          <a:p>
            <a:pPr lvl="1"/>
            <a:r>
              <a:rPr lang="en-GB" sz="2800" dirty="0" smtClean="0"/>
              <a:t>Linkages </a:t>
            </a:r>
            <a:r>
              <a:rPr lang="en-GB" sz="2800" dirty="0"/>
              <a:t>to IPRS/ </a:t>
            </a:r>
            <a:r>
              <a:rPr lang="en-GB" sz="2800" dirty="0" smtClean="0"/>
              <a:t>improve targeting</a:t>
            </a:r>
          </a:p>
          <a:p>
            <a:pPr lvl="1"/>
            <a:r>
              <a:rPr lang="en-GB" sz="2800" dirty="0" smtClean="0"/>
              <a:t>Upgrade </a:t>
            </a:r>
            <a:r>
              <a:rPr lang="en-GB" sz="2800" dirty="0"/>
              <a:t>of </a:t>
            </a:r>
            <a:r>
              <a:rPr lang="en-GB" sz="2800" dirty="0" smtClean="0"/>
              <a:t> supportive infrastructure</a:t>
            </a:r>
            <a:r>
              <a:rPr lang="en-GB" sz="2800" dirty="0"/>
              <a:t>, </a:t>
            </a:r>
            <a:r>
              <a:rPr lang="en-GB" sz="2800" dirty="0" smtClean="0"/>
              <a:t>technology key</a:t>
            </a:r>
          </a:p>
          <a:p>
            <a:pPr lvl="1"/>
            <a:r>
              <a:rPr lang="en-GB" sz="2800" dirty="0" smtClean="0"/>
              <a:t>private sector </a:t>
            </a:r>
            <a:r>
              <a:rPr lang="en-GB" sz="2800" dirty="0"/>
              <a:t>involvement </a:t>
            </a:r>
            <a:r>
              <a:rPr lang="en-GB" sz="2800" dirty="0" smtClean="0"/>
              <a:t>key/ Triggered improved financial services</a:t>
            </a:r>
          </a:p>
          <a:p>
            <a:pPr lvl="1"/>
            <a:r>
              <a:rPr lang="en-GB" sz="2800" dirty="0" smtClean="0"/>
              <a:t>Knew </a:t>
            </a:r>
            <a:r>
              <a:rPr lang="en-GB" sz="2800" dirty="0"/>
              <a:t>knowledge </a:t>
            </a:r>
            <a:r>
              <a:rPr lang="en-GB" sz="2800" dirty="0" smtClean="0"/>
              <a:t>generated</a:t>
            </a:r>
          </a:p>
          <a:p>
            <a:pPr lvl="1"/>
            <a:r>
              <a:rPr lang="en-GB" sz="2800" dirty="0" smtClean="0"/>
              <a:t>systems enhanced</a:t>
            </a:r>
          </a:p>
          <a:p>
            <a:pPr lvl="1"/>
            <a:r>
              <a:rPr lang="en-GB" sz="2800" dirty="0" smtClean="0"/>
              <a:t>Improvement in beneficiary status and situation measureable-Planning graduation/exit to other programmes</a:t>
            </a:r>
          </a:p>
          <a:p>
            <a:pPr lvl="1"/>
            <a:r>
              <a:rPr lang="en-GB" sz="2800" dirty="0" smtClean="0"/>
              <a:t>Social accountability systems integrated in programmes/led by </a:t>
            </a:r>
            <a:r>
              <a:rPr lang="en-GB" sz="2800" dirty="0" err="1" smtClean="0"/>
              <a:t>Gok</a:t>
            </a:r>
            <a:endParaRPr lang="en-GB" sz="2800" dirty="0" smtClean="0"/>
          </a:p>
          <a:p>
            <a:pPr lvl="1"/>
            <a:r>
              <a:rPr lang="en-GB" sz="2800" dirty="0"/>
              <a:t>Evidence based policy </a:t>
            </a:r>
            <a:r>
              <a:rPr lang="en-GB" sz="2800" dirty="0" smtClean="0"/>
              <a:t>successfully </a:t>
            </a:r>
            <a:r>
              <a:rPr lang="en-GB" sz="2800" dirty="0"/>
              <a:t>influenced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 Policy on Layered/Graduated risk financing instruments  developed under  DRFS,  fast tracked some  delayed policy decisions</a:t>
            </a:r>
            <a:endParaRPr lang="en-GB" dirty="0"/>
          </a:p>
          <a:p>
            <a:pPr lvl="1"/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3" y="31175"/>
            <a:ext cx="10281363" cy="68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181669"/>
            <a:ext cx="3412901" cy="66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463640"/>
          </a:xfrm>
        </p:spPr>
        <p:txBody>
          <a:bodyPr>
            <a:normAutofit/>
          </a:bodyPr>
          <a:lstStyle/>
          <a:p>
            <a:pPr algn="ctr"/>
            <a:r>
              <a:rPr lang="en-GB" sz="1600" b="1" dirty="0" smtClean="0"/>
              <a:t>VCI June 2017</a:t>
            </a:r>
            <a:endParaRPr lang="en-GB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749" y="-96146"/>
            <a:ext cx="5756857" cy="7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445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PowerPoint Presentation</vt:lpstr>
      <vt:lpstr>Resilience-Need to be Hazard specific?</vt:lpstr>
      <vt:lpstr>Building Resilience communities</vt:lpstr>
      <vt:lpstr> Graduation=Measurement and/or layering? </vt:lpstr>
      <vt:lpstr>    Individuals /Households : Foundations of Safety     HSNP Programme </vt:lpstr>
      <vt:lpstr>                    SUCCESS/LESSONS LEARNT </vt:lpstr>
      <vt:lpstr>PowerPoint Presentation</vt:lpstr>
      <vt:lpstr>PowerPoint Presentation</vt:lpstr>
      <vt:lpstr>VCI June 2017</vt:lpstr>
      <vt:lpstr>PowerPoint Presentation</vt:lpstr>
      <vt:lpstr>PowerPoint Presentation</vt:lpstr>
      <vt:lpstr>PowerPoint Presentation</vt:lpstr>
      <vt:lpstr>PowerPoint Presentation</vt:lpstr>
      <vt:lpstr>                              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jirma</dc:creator>
  <cp:lastModifiedBy>hussein jirma</cp:lastModifiedBy>
  <cp:revision>71</cp:revision>
  <dcterms:created xsi:type="dcterms:W3CDTF">2018-03-05T17:33:46Z</dcterms:created>
  <dcterms:modified xsi:type="dcterms:W3CDTF">2018-07-18T21:10:39Z</dcterms:modified>
</cp:coreProperties>
</file>