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86" r:id="rId2"/>
    <p:sldMasterId id="2147483701" r:id="rId3"/>
  </p:sldMasterIdLst>
  <p:notesMasterIdLst>
    <p:notesMasterId r:id="rId12"/>
  </p:notesMasterIdLst>
  <p:handoutMasterIdLst>
    <p:handoutMasterId r:id="rId13"/>
  </p:handoutMasterIdLst>
  <p:sldIdLst>
    <p:sldId id="390" r:id="rId4"/>
    <p:sldId id="412" r:id="rId5"/>
    <p:sldId id="413" r:id="rId6"/>
    <p:sldId id="415" r:id="rId7"/>
    <p:sldId id="416" r:id="rId8"/>
    <p:sldId id="417" r:id="rId9"/>
    <p:sldId id="405" r:id="rId10"/>
    <p:sldId id="288" r:id="rId1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D28"/>
    <a:srgbClr val="C99700"/>
    <a:srgbClr val="EBCC15"/>
    <a:srgbClr val="94A545"/>
    <a:srgbClr val="4799B5"/>
    <a:srgbClr val="000000"/>
    <a:srgbClr val="3C7E94"/>
    <a:srgbClr val="BA6324"/>
    <a:srgbClr val="788D36"/>
    <a:srgbClr val="878A8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0" autoAdjust="0"/>
    <p:restoredTop sz="93333" autoAdjust="0"/>
  </p:normalViewPr>
  <p:slideViewPr>
    <p:cSldViewPr snapToGrid="0" showGuides="1">
      <p:cViewPr varScale="1">
        <p:scale>
          <a:sx n="104" d="100"/>
          <a:sy n="104" d="100"/>
        </p:scale>
        <p:origin x="4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7/24/18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7/24/18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a:t>
            </a:fld>
            <a:endParaRPr lang="en-US"/>
          </a:p>
        </p:txBody>
      </p:sp>
    </p:spTree>
    <p:extLst>
      <p:ext uri="{BB962C8B-B14F-4D97-AF65-F5344CB8AC3E}">
        <p14:creationId xmlns:p14="http://schemas.microsoft.com/office/powerpoint/2010/main" val="134008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8</a:t>
            </a:fld>
            <a:endParaRPr lang="en-US"/>
          </a:p>
        </p:txBody>
      </p:sp>
    </p:spTree>
    <p:extLst>
      <p:ext uri="{BB962C8B-B14F-4D97-AF65-F5344CB8AC3E}">
        <p14:creationId xmlns:p14="http://schemas.microsoft.com/office/powerpoint/2010/main" val="118438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358758" y="6611159"/>
            <a:ext cx="7226024" cy="230832"/>
          </a:xfrm>
          <a:prstGeom prst="rect">
            <a:avLst/>
          </a:prstGeom>
          <a:noFill/>
          <a:ln w="12700" cap="sq" cmpd="sng">
            <a:noFill/>
            <a:prstDash val="solid"/>
          </a:ln>
        </p:spPr>
        <p:txBody>
          <a:bodyPr wrap="square" rtlCol="0" anchor="t" anchorCtr="0">
            <a:spAutoFit/>
          </a:bodyPr>
          <a:lstStyle/>
          <a:p>
            <a:r>
              <a:rPr lang="en-US" sz="900" b="0" i="1" dirty="0">
                <a:solidFill>
                  <a:schemeClr val="bg1"/>
                </a:solidFill>
                <a:latin typeface="Arial"/>
                <a:cs typeface="Arial"/>
              </a:rPr>
              <a:t>Photo</a:t>
            </a:r>
            <a:r>
              <a:rPr lang="en-US" sz="900" b="0" i="1" baseline="0" dirty="0">
                <a:solidFill>
                  <a:schemeClr val="bg1"/>
                </a:solidFill>
                <a:latin typeface="Arial"/>
                <a:cs typeface="Arial"/>
              </a:rPr>
              <a:t> Credit Goes Here</a:t>
            </a:r>
            <a:endParaRPr lang="en-US" sz="900" b="0" i="1" dirty="0">
              <a:solidFill>
                <a:schemeClr val="bg1"/>
              </a:solidFill>
              <a:latin typeface="Arial"/>
              <a:cs typeface="Arial"/>
            </a:endParaRPr>
          </a:p>
        </p:txBody>
      </p:sp>
      <p:sp>
        <p:nvSpPr>
          <p:cNvPr id="17" name="Text Placeholder 16"/>
          <p:cNvSpPr>
            <a:spLocks noGrp="1"/>
          </p:cNvSpPr>
          <p:nvPr>
            <p:ph type="body" sz="quarter" idx="13" hasCustomPrompt="1"/>
          </p:nvPr>
        </p:nvSpPr>
        <p:spPr>
          <a:xfrm>
            <a:off x="2135470" y="3802333"/>
            <a:ext cx="5770585" cy="1104601"/>
          </a:xfrm>
          <a:prstGeom prst="rect">
            <a:avLst/>
          </a:prstGeom>
        </p:spPr>
        <p:txBody>
          <a:bodyPr/>
          <a:lstStyle>
            <a:lvl1pPr marL="0" indent="0">
              <a:buNone/>
              <a:defRPr lang="en-US" sz="2000" i="1" kern="1200" baseline="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pPr lvl="0"/>
            <a:r>
              <a:rPr lang="en-US" dirty="0"/>
              <a:t>EVENT NAME</a:t>
            </a:r>
          </a:p>
          <a:p>
            <a:pPr lvl="0"/>
            <a:r>
              <a:rPr lang="en-US" dirty="0"/>
              <a:t>LOCATION</a:t>
            </a:r>
          </a:p>
          <a:p>
            <a:pPr lvl="0"/>
            <a:r>
              <a:rPr lang="en-US" dirty="0"/>
              <a:t>DATE</a:t>
            </a:r>
          </a:p>
        </p:txBody>
      </p:sp>
      <p:sp>
        <p:nvSpPr>
          <p:cNvPr id="19" name="Text Placeholder 18"/>
          <p:cNvSpPr>
            <a:spLocks noGrp="1"/>
          </p:cNvSpPr>
          <p:nvPr>
            <p:ph type="body" sz="quarter" idx="14" hasCustomPrompt="1"/>
          </p:nvPr>
        </p:nvSpPr>
        <p:spPr>
          <a:xfrm>
            <a:off x="2135472" y="1950825"/>
            <a:ext cx="5770585" cy="1121889"/>
          </a:xfrm>
          <a:prstGeom prst="rect">
            <a:avLst/>
          </a:prstGeom>
        </p:spPr>
        <p:txBody>
          <a:bodyPr/>
          <a:lstStyle>
            <a:lvl1pPr marL="0" indent="0" algn="l">
              <a:buNone/>
              <a:defRPr sz="3400" b="1" baseline="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TITLE OF PRESENTATION GOES HERE</a:t>
            </a:r>
          </a:p>
        </p:txBody>
      </p:sp>
      <p:sp>
        <p:nvSpPr>
          <p:cNvPr id="8" name="Text Placeholder 16"/>
          <p:cNvSpPr>
            <a:spLocks noGrp="1"/>
          </p:cNvSpPr>
          <p:nvPr>
            <p:ph type="body" sz="quarter" idx="15" hasCustomPrompt="1"/>
          </p:nvPr>
        </p:nvSpPr>
        <p:spPr>
          <a:xfrm>
            <a:off x="2135470" y="3209209"/>
            <a:ext cx="5770585" cy="456629"/>
          </a:xfrm>
          <a:prstGeom prst="rect">
            <a:avLst/>
          </a:prstGeom>
        </p:spPr>
        <p:txBody>
          <a:bodyPr/>
          <a:lstStyle>
            <a:lvl1pPr marL="0" indent="0">
              <a:buNone/>
              <a:defRPr lang="en-US" sz="2000" kern="1200" baseline="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pPr lvl="0"/>
            <a:r>
              <a:rPr lang="en-US" dirty="0"/>
              <a:t>PRESENTER NAME AND AFFILIATION</a:t>
            </a:r>
          </a:p>
        </p:txBody>
      </p:sp>
    </p:spTree>
    <p:extLst>
      <p:ext uri="{BB962C8B-B14F-4D97-AF65-F5344CB8AC3E}">
        <p14:creationId xmlns:p14="http://schemas.microsoft.com/office/powerpoint/2010/main" val="209962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l">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612775" y="2087563"/>
            <a:ext cx="8101013" cy="3291840"/>
          </a:xfrm>
          <a:prstGeom prst="rect">
            <a:avLst/>
          </a:prstGeom>
        </p:spPr>
        <p:txBody>
          <a:bodyPr/>
          <a:lstStyle>
            <a:lvl1pPr marL="0" indent="0">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08939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l">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4" name="Text Placeholder 7"/>
          <p:cNvSpPr>
            <a:spLocks noGrp="1"/>
          </p:cNvSpPr>
          <p:nvPr>
            <p:ph type="body" sz="quarter" idx="10"/>
          </p:nvPr>
        </p:nvSpPr>
        <p:spPr>
          <a:xfrm>
            <a:off x="612775"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lumMod val="75000"/>
                    <a:lumOff val="25000"/>
                  </a:schemeClr>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85799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l">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612775" y="2388787"/>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lumMod val="75000"/>
                    <a:lumOff val="25000"/>
                  </a:schemeClr>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
        <p:nvSpPr>
          <p:cNvPr id="14" name="Text Placeholder 13"/>
          <p:cNvSpPr>
            <a:spLocks noGrp="1"/>
          </p:cNvSpPr>
          <p:nvPr>
            <p:ph type="body" sz="quarter" idx="11" hasCustomPrompt="1"/>
          </p:nvPr>
        </p:nvSpPr>
        <p:spPr>
          <a:xfrm>
            <a:off x="516477" y="1903413"/>
            <a:ext cx="81534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a:t>Subhead goes here</a:t>
            </a:r>
          </a:p>
        </p:txBody>
      </p:sp>
    </p:spTree>
    <p:extLst>
      <p:ext uri="{BB962C8B-B14F-4D97-AF65-F5344CB8AC3E}">
        <p14:creationId xmlns:p14="http://schemas.microsoft.com/office/powerpoint/2010/main" val="27494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l">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a:t>Click to edit Master</a:t>
            </a:r>
          </a:p>
        </p:txBody>
      </p:sp>
      <p:sp>
        <p:nvSpPr>
          <p:cNvPr id="10" name="Picture Placeholder 9"/>
          <p:cNvSpPr>
            <a:spLocks noGrp="1"/>
          </p:cNvSpPr>
          <p:nvPr>
            <p:ph type="pic" sz="quarter" idx="11"/>
          </p:nvPr>
        </p:nvSpPr>
        <p:spPr>
          <a:xfrm>
            <a:off x="5325018" y="2204869"/>
            <a:ext cx="3344862" cy="3679564"/>
          </a:xfrm>
          <a:prstGeom prst="rect">
            <a:avLst/>
          </a:prstGeom>
        </p:spPr>
        <p:txBody>
          <a:bodyPr/>
          <a:lstStyle/>
          <a:p>
            <a:endParaRPr lang="en-US" dirty="0"/>
          </a:p>
        </p:txBody>
      </p:sp>
    </p:spTree>
    <p:extLst>
      <p:ext uri="{BB962C8B-B14F-4D97-AF65-F5344CB8AC3E}">
        <p14:creationId xmlns:p14="http://schemas.microsoft.com/office/powerpoint/2010/main" val="325779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12775" y="2388787"/>
            <a:ext cx="8101013" cy="3291840"/>
          </a:xfrm>
          <a:prstGeom prst="rect">
            <a:avLst/>
          </a:prstGeom>
        </p:spPr>
        <p:txBody>
          <a:bodyPr/>
          <a:lstStyle>
            <a:lvl1pPr marL="285750" indent="-285750">
              <a:buFont typeface="Arial" panose="020B0604020202020204" pitchFamily="34" charset="0"/>
              <a:buChar char="•"/>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
        <p:nvSpPr>
          <p:cNvPr id="12" name="Text Placeholder 13"/>
          <p:cNvSpPr>
            <a:spLocks noGrp="1"/>
          </p:cNvSpPr>
          <p:nvPr>
            <p:ph type="body" sz="quarter" idx="11" hasCustomPrompt="1"/>
          </p:nvPr>
        </p:nvSpPr>
        <p:spPr>
          <a:xfrm>
            <a:off x="516477" y="1699709"/>
            <a:ext cx="8153400" cy="398033"/>
          </a:xfrm>
          <a:prstGeom prst="rect">
            <a:avLst/>
          </a:prstGeom>
        </p:spPr>
        <p:txBody>
          <a:bodyPr/>
          <a:lstStyle>
            <a:lvl1pPr marL="0" marR="0" indent="0" algn="l"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l">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133946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l">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99966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Horizontal_RGB_60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33" y="5942146"/>
            <a:ext cx="2372451" cy="915854"/>
          </a:xfrm>
          <a:prstGeom prst="rect">
            <a:avLst/>
          </a:prstGeom>
        </p:spPr>
      </p:pic>
      <p:sp>
        <p:nvSpPr>
          <p:cNvPr id="7" name="Rectangle 6"/>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1966" y="225746"/>
            <a:ext cx="3401400" cy="577885"/>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52783" y="6177869"/>
            <a:ext cx="1737099" cy="444407"/>
          </a:xfrm>
          <a:prstGeom prst="rect">
            <a:avLst/>
          </a:prstGeom>
        </p:spPr>
      </p:pic>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0522" y="6116468"/>
            <a:ext cx="2077413" cy="623224"/>
          </a:xfrm>
          <a:prstGeom prst="rect">
            <a:avLst/>
          </a:prstGeom>
        </p:spPr>
      </p:pic>
      <p:sp>
        <p:nvSpPr>
          <p:cNvPr id="2" name="Title Placeholder 1"/>
          <p:cNvSpPr>
            <a:spLocks noGrp="1"/>
          </p:cNvSpPr>
          <p:nvPr>
            <p:ph type="title"/>
          </p:nvPr>
        </p:nvSpPr>
        <p:spPr>
          <a:xfrm>
            <a:off x="2135470" y="2124110"/>
            <a:ext cx="5740233" cy="11785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135470" y="3453430"/>
            <a:ext cx="5740233" cy="15899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33562" y="1952368"/>
            <a:ext cx="1120346" cy="1120346"/>
          </a:xfrm>
          <a:prstGeom prst="rect">
            <a:avLst/>
          </a:prstGeom>
        </p:spPr>
      </p:pic>
      <p:sp>
        <p:nvSpPr>
          <p:cNvPr id="14" name="TextBox 13"/>
          <p:cNvSpPr txBox="1"/>
          <p:nvPr userDrawn="1"/>
        </p:nvSpPr>
        <p:spPr>
          <a:xfrm>
            <a:off x="2135470" y="5123455"/>
            <a:ext cx="3400356" cy="369332"/>
          </a:xfrm>
          <a:prstGeom prst="rect">
            <a:avLst/>
          </a:prstGeom>
          <a:noFill/>
        </p:spPr>
        <p:txBody>
          <a:bodyPr wrap="square" rtlCol="0">
            <a:spAutoFit/>
          </a:bodyPr>
          <a:lstStyle/>
          <a:p>
            <a:r>
              <a:rPr lang="en-US" b="1" i="1" dirty="0">
                <a:solidFill>
                  <a:srgbClr val="C99700"/>
                </a:solidFill>
                <a:latin typeface="Arial" panose="020B0604020202020204" pitchFamily="34" charset="0"/>
                <a:cs typeface="Arial" panose="020B0604020202020204" pitchFamily="34" charset="0"/>
              </a:rPr>
              <a:t>basis.ucdavis.edu</a:t>
            </a:r>
          </a:p>
        </p:txBody>
      </p:sp>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457200" rtl="0" eaLnBrk="1" latinLnBrk="0" hangingPunct="1">
        <a:spcBef>
          <a:spcPct val="0"/>
        </a:spcBef>
        <a:buNone/>
        <a:defRPr sz="34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horizontal RGB white.eps"/>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91966" y="225746"/>
            <a:ext cx="3401400" cy="577885"/>
          </a:xfrm>
          <a:prstGeom prst="rect">
            <a:avLst/>
          </a:prstGeom>
        </p:spPr>
      </p:pic>
      <p:pic>
        <p:nvPicPr>
          <p:cNvPr id="5" name="Picture 4" descr="Horizontal_RGB_600.jp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8033" y="5942146"/>
            <a:ext cx="2372451" cy="915854"/>
          </a:xfrm>
          <a:prstGeom prst="rect">
            <a:avLst/>
          </a:prstGeom>
        </p:spPr>
      </p:pic>
      <p:pic>
        <p:nvPicPr>
          <p:cNvPr id="6" name="Picture 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952783" y="6177869"/>
            <a:ext cx="1737099" cy="444407"/>
          </a:xfrm>
          <a:prstGeom prst="rect">
            <a:avLst/>
          </a:prstGeom>
        </p:spPr>
      </p:pic>
      <p:pic>
        <p:nvPicPr>
          <p:cNvPr id="7" name="Picture 6"/>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570522" y="6116468"/>
            <a:ext cx="2077413" cy="623224"/>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4"/>
          <p:cNvSpPr txBox="1">
            <a:spLocks/>
          </p:cNvSpPr>
          <p:nvPr userDrawn="1"/>
        </p:nvSpPr>
        <p:spPr>
          <a:xfrm>
            <a:off x="472786" y="5256486"/>
            <a:ext cx="8214013" cy="361719"/>
          </a:xfrm>
          <a:prstGeom prst="rect">
            <a:avLst/>
          </a:prstGeom>
        </p:spPr>
        <p:txBody>
          <a:bodyPr anchor="t"/>
          <a:lstStyle/>
          <a:p>
            <a:pPr marL="231775" lvl="2" indent="-231775" algn="ctr">
              <a:lnSpc>
                <a:spcPts val="2000"/>
              </a:lnSpc>
            </a:pPr>
            <a:r>
              <a:rPr lang="en-US" sz="2000" dirty="0" err="1">
                <a:solidFill>
                  <a:schemeClr val="bg1"/>
                </a:solidFill>
                <a:latin typeface="Gill Sans MT"/>
                <a:cs typeface="Gill Sans MT"/>
              </a:rPr>
              <a:t>www.feedthefuture.gov</a:t>
            </a:r>
            <a:endParaRPr lang="en-US" sz="2000" dirty="0">
              <a:solidFill>
                <a:schemeClr val="bg1"/>
              </a:solidFill>
              <a:latin typeface="Gill Sans MT"/>
              <a:cs typeface="Gill Sans MT"/>
            </a:endParaRPr>
          </a:p>
        </p:txBody>
      </p:sp>
      <p:pic>
        <p:nvPicPr>
          <p:cNvPr id="3" name="Picture 2" descr="vertical RGB 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4668" y="1580049"/>
            <a:ext cx="4945209" cy="2302837"/>
          </a:xfrm>
          <a:prstGeom prst="rect">
            <a:avLst/>
          </a:prstGeom>
        </p:spPr>
      </p:pic>
      <p:pic>
        <p:nvPicPr>
          <p:cNvPr id="9" name="Picture 8" descr="Horizontal_RGB_600.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033" y="5942146"/>
            <a:ext cx="2372451" cy="915854"/>
          </a:xfrm>
          <a:prstGeom prst="rect">
            <a:avLst/>
          </a:prstGeom>
        </p:spPr>
      </p:pic>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52783" y="6177869"/>
            <a:ext cx="1737099" cy="444407"/>
          </a:xfrm>
          <a:prstGeom prst="rect">
            <a:avLst/>
          </a:prstGeom>
        </p:spPr>
      </p:pic>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0522" y="6116468"/>
            <a:ext cx="2077413" cy="62322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hasCustomPrompt="1"/>
          </p:nvPr>
        </p:nvSpPr>
        <p:spPr>
          <a:xfrm>
            <a:off x="2135470" y="4391831"/>
            <a:ext cx="5770585" cy="673225"/>
          </a:xfrm>
          <a:prstGeom prst="rect">
            <a:avLst/>
          </a:prstGeom>
        </p:spPr>
        <p:txBody>
          <a:bodyPr>
            <a:normAutofit/>
          </a:bodyPr>
          <a:lstStyle>
            <a:lvl1pPr marL="0" indent="0">
              <a:buNone/>
              <a:defRPr lang="en-US" sz="2000" i="1" kern="1200" baseline="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pPr lvl="0"/>
            <a:r>
              <a:rPr lang="en-US" sz="1600" dirty="0"/>
              <a:t>25 July 2018</a:t>
            </a:r>
          </a:p>
        </p:txBody>
      </p:sp>
      <p:sp>
        <p:nvSpPr>
          <p:cNvPr id="9" name="Text Placeholder 16"/>
          <p:cNvSpPr>
            <a:spLocks noGrp="1"/>
          </p:cNvSpPr>
          <p:nvPr>
            <p:ph type="body" sz="quarter" idx="15" hasCustomPrompt="1"/>
          </p:nvPr>
        </p:nvSpPr>
        <p:spPr>
          <a:xfrm>
            <a:off x="2135470" y="3269942"/>
            <a:ext cx="5770585" cy="968426"/>
          </a:xfrm>
          <a:prstGeom prst="rect">
            <a:avLst/>
          </a:prstGeom>
        </p:spPr>
        <p:txBody>
          <a:bodyPr>
            <a:normAutofit fontScale="92500" lnSpcReduction="20000"/>
          </a:bodyPr>
          <a:lstStyle>
            <a:lvl1pPr marL="0" indent="0">
              <a:buNone/>
              <a:defRPr lang="en-US" sz="2000" kern="1200" baseline="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pPr lvl="0"/>
            <a:r>
              <a:rPr lang="en-US" dirty="0"/>
              <a:t>Tara Chiu, Assistant Director</a:t>
            </a:r>
          </a:p>
          <a:p>
            <a:pPr lvl="0"/>
            <a:r>
              <a:rPr lang="en-US" dirty="0"/>
              <a:t>Feed the Future Innovation Lab </a:t>
            </a:r>
          </a:p>
          <a:p>
            <a:pPr lvl="0"/>
            <a:r>
              <a:rPr lang="en-US" dirty="0"/>
              <a:t>for Assets and Market Access</a:t>
            </a:r>
          </a:p>
        </p:txBody>
      </p:sp>
      <p:sp>
        <p:nvSpPr>
          <p:cNvPr id="10" name="Text Placeholder 9"/>
          <p:cNvSpPr>
            <a:spLocks noGrp="1"/>
          </p:cNvSpPr>
          <p:nvPr>
            <p:ph type="body" sz="quarter" idx="14"/>
          </p:nvPr>
        </p:nvSpPr>
        <p:spPr>
          <a:xfrm>
            <a:off x="2135470" y="2148053"/>
            <a:ext cx="5770585" cy="1121889"/>
          </a:xfrm>
        </p:spPr>
        <p:txBody>
          <a:bodyPr>
            <a:normAutofit lnSpcReduction="10000"/>
          </a:bodyPr>
          <a:lstStyle/>
          <a:p>
            <a:r>
              <a:rPr lang="en-US" dirty="0"/>
              <a:t>The AMA Innovation Lab Approach to Resilience</a:t>
            </a:r>
          </a:p>
        </p:txBody>
      </p:sp>
    </p:spTree>
    <p:extLst>
      <p:ext uri="{BB962C8B-B14F-4D97-AF65-F5344CB8AC3E}">
        <p14:creationId xmlns:p14="http://schemas.microsoft.com/office/powerpoint/2010/main" val="36284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1546-93FE-3A40-AF75-9F0A539ABF5F}"/>
              </a:ext>
            </a:extLst>
          </p:cNvPr>
          <p:cNvSpPr>
            <a:spLocks noGrp="1"/>
          </p:cNvSpPr>
          <p:nvPr>
            <p:ph type="title"/>
          </p:nvPr>
        </p:nvSpPr>
        <p:spPr/>
        <p:txBody>
          <a:bodyPr/>
          <a:lstStyle/>
          <a:p>
            <a:r>
              <a:rPr lang="en-US" dirty="0" err="1"/>
              <a:t>Ama</a:t>
            </a:r>
            <a:r>
              <a:rPr lang="en-US" dirty="0"/>
              <a:t> innovation lab</a:t>
            </a:r>
          </a:p>
        </p:txBody>
      </p:sp>
      <p:sp>
        <p:nvSpPr>
          <p:cNvPr id="3" name="Text Placeholder 2">
            <a:extLst>
              <a:ext uri="{FF2B5EF4-FFF2-40B4-BE49-F238E27FC236}">
                <a16:creationId xmlns:a16="http://schemas.microsoft.com/office/drawing/2014/main" id="{CB85C5DB-80ED-7D4F-B035-AD2153C8E264}"/>
              </a:ext>
            </a:extLst>
          </p:cNvPr>
          <p:cNvSpPr>
            <a:spLocks noGrp="1"/>
          </p:cNvSpPr>
          <p:nvPr>
            <p:ph type="body" sz="quarter" idx="10"/>
          </p:nvPr>
        </p:nvSpPr>
        <p:spPr>
          <a:xfrm>
            <a:off x="4159167" y="2118142"/>
            <a:ext cx="3736803" cy="1873090"/>
          </a:xfrm>
        </p:spPr>
        <p:txBody>
          <a:bodyPr/>
          <a:lstStyle/>
          <a:p>
            <a:r>
              <a:rPr lang="en-US" i="1" dirty="0"/>
              <a:t>Building knowledge that helps empower smallholder farmers in the developing world to create a secure, self-reliant and prosperous future for their families and communities.</a:t>
            </a:r>
            <a:endParaRPr lang="en-US" dirty="0"/>
          </a:p>
        </p:txBody>
      </p:sp>
      <p:pic>
        <p:nvPicPr>
          <p:cNvPr id="5" name="Picture 4">
            <a:extLst>
              <a:ext uri="{FF2B5EF4-FFF2-40B4-BE49-F238E27FC236}">
                <a16:creationId xmlns:a16="http://schemas.microsoft.com/office/drawing/2014/main" id="{B6E0F164-467A-4C49-8D9E-D0F17B6EF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39" y="1753490"/>
            <a:ext cx="4140293" cy="3105220"/>
          </a:xfrm>
          <a:prstGeom prst="rect">
            <a:avLst/>
          </a:prstGeom>
        </p:spPr>
      </p:pic>
      <p:sp>
        <p:nvSpPr>
          <p:cNvPr id="6" name="TextBox 5">
            <a:extLst>
              <a:ext uri="{FF2B5EF4-FFF2-40B4-BE49-F238E27FC236}">
                <a16:creationId xmlns:a16="http://schemas.microsoft.com/office/drawing/2014/main" id="{7FEDA98D-2F83-1D46-A5E8-0B903645633A}"/>
              </a:ext>
            </a:extLst>
          </p:cNvPr>
          <p:cNvSpPr txBox="1"/>
          <p:nvPr/>
        </p:nvSpPr>
        <p:spPr>
          <a:xfrm>
            <a:off x="815546" y="4315013"/>
            <a:ext cx="7862095"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Feed the Future Innovation Lab for Assets and Market Access at UC Davis (AMA Innovation Lab) conducts and supports research on policies and programs designed to help smallholder farmers to manage risk, adopt productive technologies and take an active part in economic growth.</a:t>
            </a:r>
          </a:p>
        </p:txBody>
      </p:sp>
    </p:spTree>
    <p:extLst>
      <p:ext uri="{BB962C8B-B14F-4D97-AF65-F5344CB8AC3E}">
        <p14:creationId xmlns:p14="http://schemas.microsoft.com/office/powerpoint/2010/main" val="40396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DCE7-18E2-134A-8230-E01F97BA0B1D}"/>
              </a:ext>
            </a:extLst>
          </p:cNvPr>
          <p:cNvSpPr>
            <a:spLocks noGrp="1"/>
          </p:cNvSpPr>
          <p:nvPr>
            <p:ph type="title"/>
          </p:nvPr>
        </p:nvSpPr>
        <p:spPr/>
        <p:txBody>
          <a:bodyPr/>
          <a:lstStyle/>
          <a:p>
            <a:r>
              <a:rPr lang="en-US" dirty="0"/>
              <a:t>Generating evidence</a:t>
            </a:r>
          </a:p>
        </p:txBody>
      </p:sp>
      <p:sp>
        <p:nvSpPr>
          <p:cNvPr id="3" name="Text Placeholder 2">
            <a:extLst>
              <a:ext uri="{FF2B5EF4-FFF2-40B4-BE49-F238E27FC236}">
                <a16:creationId xmlns:a16="http://schemas.microsoft.com/office/drawing/2014/main" id="{636BB953-88AD-4E4C-A204-5968E0584255}"/>
              </a:ext>
            </a:extLst>
          </p:cNvPr>
          <p:cNvSpPr>
            <a:spLocks noGrp="1"/>
          </p:cNvSpPr>
          <p:nvPr>
            <p:ph type="body" sz="quarter" idx="10"/>
          </p:nvPr>
        </p:nvSpPr>
        <p:spPr/>
        <p:txBody>
          <a:bodyPr/>
          <a:lstStyle/>
          <a:p>
            <a:r>
              <a:rPr lang="en-US" dirty="0"/>
              <a:t>Three ways of generating and testing new knowledge:</a:t>
            </a:r>
          </a:p>
          <a:p>
            <a:r>
              <a:rPr lang="en-US" dirty="0"/>
              <a:t> </a:t>
            </a:r>
          </a:p>
          <a:p>
            <a:pPr marL="285750" lvl="0" indent="-285750">
              <a:buFont typeface="Arial" panose="020B0604020202020204" pitchFamily="34" charset="0"/>
              <a:buChar char="•"/>
            </a:pPr>
            <a:r>
              <a:rPr lang="en-US" b="1" dirty="0"/>
              <a:t>Foundational and theoretical research </a:t>
            </a:r>
            <a:r>
              <a:rPr lang="en-US" dirty="0"/>
              <a:t>to build out guiding concepts on poverty, food security and resilience.</a:t>
            </a:r>
          </a:p>
          <a:p>
            <a:pPr marL="285750" lvl="0" indent="-285750">
              <a:buFont typeface="Arial" panose="020B0604020202020204" pitchFamily="34" charset="0"/>
              <a:buChar char="•"/>
            </a:pPr>
            <a:r>
              <a:rPr lang="en-US" b="1" dirty="0"/>
              <a:t>Evaluations</a:t>
            </a:r>
            <a:r>
              <a:rPr lang="en-US" dirty="0"/>
              <a:t> of technical innovations, programs and policies using the most advanced research methods, including RCTs.</a:t>
            </a:r>
          </a:p>
          <a:p>
            <a:pPr marL="285750" lvl="0" indent="-285750">
              <a:buFont typeface="Arial" panose="020B0604020202020204" pitchFamily="34" charset="0"/>
              <a:buChar char="•"/>
            </a:pPr>
            <a:r>
              <a:rPr lang="en-US" b="1" dirty="0"/>
              <a:t>Innovating, testing and refining solutions</a:t>
            </a:r>
            <a:r>
              <a:rPr lang="en-US" dirty="0"/>
              <a:t>, from pilot to scale, that can help rural households to manage risk and to take productive agricultural technologies from the shelf to the field.</a:t>
            </a:r>
          </a:p>
          <a:p>
            <a:pPr marL="285750" lvl="0" indent="-285750">
              <a:buFont typeface="Arial" panose="020B0604020202020204" pitchFamily="34" charset="0"/>
              <a:buChar char="•"/>
            </a:pPr>
            <a:endParaRPr lang="en-US" dirty="0"/>
          </a:p>
          <a:p>
            <a:r>
              <a:rPr lang="en-US" dirty="0"/>
              <a:t>Through this approach, we can develop and test innovative programs and interventions on the ground to measure what can have the biggest impacts.</a:t>
            </a:r>
          </a:p>
          <a:p>
            <a:endParaRPr lang="en-US" dirty="0"/>
          </a:p>
        </p:txBody>
      </p:sp>
    </p:spTree>
    <p:extLst>
      <p:ext uri="{BB962C8B-B14F-4D97-AF65-F5344CB8AC3E}">
        <p14:creationId xmlns:p14="http://schemas.microsoft.com/office/powerpoint/2010/main" val="405310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261F-79C7-894A-B9EB-C28AAC1BF686}"/>
              </a:ext>
            </a:extLst>
          </p:cNvPr>
          <p:cNvSpPr>
            <a:spLocks noGrp="1"/>
          </p:cNvSpPr>
          <p:nvPr>
            <p:ph type="title"/>
          </p:nvPr>
        </p:nvSpPr>
        <p:spPr>
          <a:xfrm>
            <a:off x="234778" y="1156441"/>
            <a:ext cx="8649730" cy="597049"/>
          </a:xfrm>
        </p:spPr>
        <p:txBody>
          <a:bodyPr/>
          <a:lstStyle/>
          <a:p>
            <a:r>
              <a:rPr lang="en-US" dirty="0"/>
              <a:t>Dynamics of poverty and resilience</a:t>
            </a:r>
          </a:p>
        </p:txBody>
      </p:sp>
      <p:sp>
        <p:nvSpPr>
          <p:cNvPr id="3" name="Text Placeholder 2">
            <a:extLst>
              <a:ext uri="{FF2B5EF4-FFF2-40B4-BE49-F238E27FC236}">
                <a16:creationId xmlns:a16="http://schemas.microsoft.com/office/drawing/2014/main" id="{59E1247E-E534-0548-94FF-B8C2658CA6F1}"/>
              </a:ext>
            </a:extLst>
          </p:cNvPr>
          <p:cNvSpPr>
            <a:spLocks noGrp="1"/>
          </p:cNvSpPr>
          <p:nvPr>
            <p:ph type="body" sz="quarter" idx="10"/>
          </p:nvPr>
        </p:nvSpPr>
        <p:spPr>
          <a:xfrm>
            <a:off x="3299254" y="2025233"/>
            <a:ext cx="5585254" cy="3609267"/>
          </a:xfrm>
        </p:spPr>
        <p:txBody>
          <a:bodyPr/>
          <a:lstStyle/>
          <a:p>
            <a:r>
              <a:rPr lang="en-US" dirty="0"/>
              <a:t>Trajectories through these states depend on </a:t>
            </a:r>
          </a:p>
          <a:p>
            <a:pPr marL="285750" lvl="0" indent="-285750">
              <a:buFont typeface="Arial" panose="020B0604020202020204" pitchFamily="34" charset="0"/>
              <a:buChar char="•"/>
            </a:pPr>
            <a:r>
              <a:rPr lang="en-US" b="1" dirty="0"/>
              <a:t>Assets</a:t>
            </a:r>
            <a:r>
              <a:rPr lang="en-US" dirty="0"/>
              <a:t>: land, buildings, livestock, machinery, liquid assets and other forms of physical capital</a:t>
            </a:r>
          </a:p>
          <a:p>
            <a:pPr marL="285750" lvl="0" indent="-285750">
              <a:buFont typeface="Arial" panose="020B0604020202020204" pitchFamily="34" charset="0"/>
              <a:buChar char="•"/>
            </a:pPr>
            <a:r>
              <a:rPr lang="en-US" b="1" dirty="0"/>
              <a:t>Human capability</a:t>
            </a:r>
            <a:r>
              <a:rPr lang="en-US" dirty="0"/>
              <a:t>: skill, human capital and self-efficacy.</a:t>
            </a:r>
          </a:p>
          <a:p>
            <a:pPr marL="285750" lvl="0" indent="-285750">
              <a:buFont typeface="Arial" panose="020B0604020202020204" pitchFamily="34" charset="0"/>
              <a:buChar char="•"/>
            </a:pPr>
            <a:r>
              <a:rPr lang="en-US" b="1" dirty="0"/>
              <a:t>Income shock</a:t>
            </a:r>
            <a:r>
              <a:rPr lang="en-US" dirty="0"/>
              <a:t>: drought or other weather-related shock, injury or illness, macroeconomic failure</a:t>
            </a:r>
          </a:p>
          <a:p>
            <a:r>
              <a:rPr lang="en-US" dirty="0"/>
              <a:t> </a:t>
            </a:r>
          </a:p>
          <a:p>
            <a:r>
              <a:rPr lang="en-US" dirty="0"/>
              <a:t>Interventions targeting poor and ultra-poor move households out of poverty but does not stop people from falling into poverty. </a:t>
            </a:r>
            <a:r>
              <a:rPr lang="en-US" b="1" dirty="0"/>
              <a:t>We need to invest in both </a:t>
            </a:r>
            <a:r>
              <a:rPr lang="en-US" b="1"/>
              <a:t>to sustainably </a:t>
            </a:r>
            <a:r>
              <a:rPr lang="en-US" b="1" dirty="0"/>
              <a:t>shrink poverty and promote broad-based resilience. </a:t>
            </a:r>
          </a:p>
          <a:p>
            <a:endParaRPr lang="en-US" dirty="0"/>
          </a:p>
        </p:txBody>
      </p:sp>
      <p:sp>
        <p:nvSpPr>
          <p:cNvPr id="5" name="Text Placeholder 2">
            <a:extLst>
              <a:ext uri="{FF2B5EF4-FFF2-40B4-BE49-F238E27FC236}">
                <a16:creationId xmlns:a16="http://schemas.microsoft.com/office/drawing/2014/main" id="{6294DE4A-AA22-4947-A7EC-3B58D3202A29}"/>
              </a:ext>
            </a:extLst>
          </p:cNvPr>
          <p:cNvSpPr txBox="1">
            <a:spLocks/>
          </p:cNvSpPr>
          <p:nvPr/>
        </p:nvSpPr>
        <p:spPr>
          <a:xfrm>
            <a:off x="513919" y="2049874"/>
            <a:ext cx="2735906" cy="3387102"/>
          </a:xfrm>
          <a:prstGeom prst="rect">
            <a:avLst/>
          </a:prstGeom>
        </p:spPr>
        <p:txBody>
          <a:bodyPr/>
          <a:lstStyle>
            <a:lvl1pPr marL="0" indent="0" algn="l" defTabSz="457200" rtl="0" eaLnBrk="1" latinLnBrk="0" hangingPunct="1">
              <a:spcBef>
                <a:spcPct val="20000"/>
              </a:spcBef>
              <a:buFont typeface="Arial"/>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 defining feature of our work is a focus on the </a:t>
            </a:r>
            <a:r>
              <a:rPr lang="en-US" b="1" dirty="0"/>
              <a:t>dynamics of poverty </a:t>
            </a:r>
            <a:r>
              <a:rPr lang="en-US" dirty="0"/>
              <a:t>and resilience, specifically how households move up and down through different states of well-being. </a:t>
            </a:r>
          </a:p>
          <a:p>
            <a:pPr marL="914400" lvl="1" indent="-457200">
              <a:buFont typeface="Arial" panose="020B0604020202020204" pitchFamily="34" charset="0"/>
              <a:buChar char="•"/>
            </a:pPr>
            <a:r>
              <a:rPr lang="en-US" sz="1800" dirty="0"/>
              <a:t>poor </a:t>
            </a:r>
          </a:p>
          <a:p>
            <a:pPr marL="914400" lvl="1" indent="-457200">
              <a:buFont typeface="Arial" panose="020B0604020202020204" pitchFamily="34" charset="0"/>
              <a:buChar char="•"/>
            </a:pPr>
            <a:r>
              <a:rPr lang="en-US" sz="1800" dirty="0"/>
              <a:t>vulnerable</a:t>
            </a:r>
          </a:p>
          <a:p>
            <a:pPr marL="914400" lvl="1" indent="-457200">
              <a:buFont typeface="Arial" panose="020B0604020202020204" pitchFamily="34" charset="0"/>
              <a:buChar char="•"/>
            </a:pPr>
            <a:r>
              <a:rPr lang="en-US" sz="1800" dirty="0"/>
              <a:t>non-poor</a:t>
            </a:r>
          </a:p>
          <a:p>
            <a:endParaRPr lang="en-US" dirty="0"/>
          </a:p>
        </p:txBody>
      </p:sp>
      <p:cxnSp>
        <p:nvCxnSpPr>
          <p:cNvPr id="7" name="Straight Connector 6">
            <a:extLst>
              <a:ext uri="{FF2B5EF4-FFF2-40B4-BE49-F238E27FC236}">
                <a16:creationId xmlns:a16="http://schemas.microsoft.com/office/drawing/2014/main" id="{CDFDB73B-AAF4-0640-A85E-2DEA07901F20}"/>
              </a:ext>
            </a:extLst>
          </p:cNvPr>
          <p:cNvCxnSpPr>
            <a:cxnSpLocks/>
          </p:cNvCxnSpPr>
          <p:nvPr/>
        </p:nvCxnSpPr>
        <p:spPr>
          <a:xfrm>
            <a:off x="3274539" y="2025233"/>
            <a:ext cx="0" cy="3893653"/>
          </a:xfrm>
          <a:prstGeom prst="line">
            <a:avLst/>
          </a:prstGeom>
          <a:ln w="31750">
            <a:solidFill>
              <a:srgbClr val="D37D2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09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3F3B-BDBE-204B-9E01-9BDCCCD27E52}"/>
              </a:ext>
            </a:extLst>
          </p:cNvPr>
          <p:cNvSpPr>
            <a:spLocks noGrp="1"/>
          </p:cNvSpPr>
          <p:nvPr>
            <p:ph type="title"/>
          </p:nvPr>
        </p:nvSpPr>
        <p:spPr/>
        <p:txBody>
          <a:bodyPr/>
          <a:lstStyle/>
          <a:p>
            <a:r>
              <a:rPr lang="en-US" dirty="0"/>
              <a:t>Strategies to promote resilience</a:t>
            </a:r>
          </a:p>
        </p:txBody>
      </p:sp>
      <p:sp>
        <p:nvSpPr>
          <p:cNvPr id="3" name="Text Placeholder 2">
            <a:extLst>
              <a:ext uri="{FF2B5EF4-FFF2-40B4-BE49-F238E27FC236}">
                <a16:creationId xmlns:a16="http://schemas.microsoft.com/office/drawing/2014/main" id="{07954284-0014-0D48-AEDC-BC4D26273BE3}"/>
              </a:ext>
            </a:extLst>
          </p:cNvPr>
          <p:cNvSpPr>
            <a:spLocks noGrp="1"/>
          </p:cNvSpPr>
          <p:nvPr>
            <p:ph type="body" sz="quarter" idx="10"/>
          </p:nvPr>
        </p:nvSpPr>
        <p:spPr/>
        <p:txBody>
          <a:bodyPr/>
          <a:lstStyle/>
          <a:p>
            <a:r>
              <a:rPr lang="en-US" dirty="0"/>
              <a:t>Just as a single definition of poverty is not all-encompassing, neither are approaches to promoting well-being and resilience.</a:t>
            </a:r>
          </a:p>
          <a:p>
            <a:endParaRPr lang="en-US" dirty="0"/>
          </a:p>
          <a:p>
            <a:pPr lvl="0"/>
            <a:r>
              <a:rPr lang="en-US" dirty="0"/>
              <a:t>The benefits of development strategies that </a:t>
            </a:r>
            <a:r>
              <a:rPr lang="en-US" b="1" dirty="0"/>
              <a:t>focus on both parts of promoting resilience</a:t>
            </a:r>
            <a:r>
              <a:rPr lang="en-US" dirty="0"/>
              <a:t> stretch from the households who struggle most all the way to the communities, local economies and nations in which they live. </a:t>
            </a:r>
          </a:p>
          <a:p>
            <a:pPr lvl="0"/>
            <a:endParaRPr lang="en-US" dirty="0"/>
          </a:p>
          <a:p>
            <a:pPr lvl="0"/>
            <a:r>
              <a:rPr lang="en-US" dirty="0"/>
              <a:t>Strategies that promote and support resilience at each of these levels show a </a:t>
            </a:r>
            <a:r>
              <a:rPr lang="en-US" b="1" dirty="0"/>
              <a:t>clear pathway toward long-term self-reliance </a:t>
            </a:r>
            <a:r>
              <a:rPr lang="en-US" dirty="0"/>
              <a:t>in spite of periodic shocks and an end to the need for development aid. </a:t>
            </a:r>
          </a:p>
          <a:p>
            <a:endParaRPr lang="en-US" dirty="0"/>
          </a:p>
        </p:txBody>
      </p:sp>
    </p:spTree>
    <p:extLst>
      <p:ext uri="{BB962C8B-B14F-4D97-AF65-F5344CB8AC3E}">
        <p14:creationId xmlns:p14="http://schemas.microsoft.com/office/powerpoint/2010/main" val="247755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A092-43EE-554B-B140-F71C5A17C688}"/>
              </a:ext>
            </a:extLst>
          </p:cNvPr>
          <p:cNvSpPr>
            <a:spLocks noGrp="1"/>
          </p:cNvSpPr>
          <p:nvPr>
            <p:ph type="title"/>
          </p:nvPr>
        </p:nvSpPr>
        <p:spPr/>
        <p:txBody>
          <a:bodyPr/>
          <a:lstStyle/>
          <a:p>
            <a:r>
              <a:rPr lang="en-US" b="1" dirty="0"/>
              <a:t>Today’s </a:t>
            </a:r>
            <a:r>
              <a:rPr lang="en-US" b="1" dirty="0" err="1"/>
              <a:t>innovationS</a:t>
            </a:r>
            <a:r>
              <a:rPr lang="en-US" b="1" dirty="0"/>
              <a:t> in promoting sustainable resilience</a:t>
            </a:r>
            <a:br>
              <a:rPr lang="en-US" dirty="0"/>
            </a:br>
            <a:endParaRPr lang="en-US" dirty="0"/>
          </a:p>
        </p:txBody>
      </p:sp>
      <p:sp>
        <p:nvSpPr>
          <p:cNvPr id="3" name="Text Placeholder 2">
            <a:extLst>
              <a:ext uri="{FF2B5EF4-FFF2-40B4-BE49-F238E27FC236}">
                <a16:creationId xmlns:a16="http://schemas.microsoft.com/office/drawing/2014/main" id="{F22D359D-DD09-C043-BFE5-1E986D8EDCF6}"/>
              </a:ext>
            </a:extLst>
          </p:cNvPr>
          <p:cNvSpPr>
            <a:spLocks noGrp="1"/>
          </p:cNvSpPr>
          <p:nvPr>
            <p:ph type="body" sz="quarter" idx="10"/>
          </p:nvPr>
        </p:nvSpPr>
        <p:spPr>
          <a:xfrm>
            <a:off x="674560" y="2545491"/>
            <a:ext cx="3205463" cy="2833911"/>
          </a:xfrm>
        </p:spPr>
        <p:txBody>
          <a:bodyPr/>
          <a:lstStyle/>
          <a:p>
            <a:r>
              <a:rPr lang="en-US" dirty="0"/>
              <a:t>Today’s conference will discuss emerging evidence on graduation programs from around the region and stimulate discussions on how best to use this evidence to design interventions for significant and sustainable impacts. </a:t>
            </a:r>
          </a:p>
          <a:p>
            <a:endParaRPr lang="en-US" dirty="0"/>
          </a:p>
        </p:txBody>
      </p:sp>
      <p:pic>
        <p:nvPicPr>
          <p:cNvPr id="5" name="Picture 4">
            <a:extLst>
              <a:ext uri="{FF2B5EF4-FFF2-40B4-BE49-F238E27FC236}">
                <a16:creationId xmlns:a16="http://schemas.microsoft.com/office/drawing/2014/main" id="{447AF5BC-3881-6649-9660-075CB4F5F51C}"/>
              </a:ext>
            </a:extLst>
          </p:cNvPr>
          <p:cNvPicPr>
            <a:picLocks noChangeAspect="1"/>
          </p:cNvPicPr>
          <p:nvPr/>
        </p:nvPicPr>
        <p:blipFill rotWithShape="1">
          <a:blip r:embed="rId2">
            <a:extLst>
              <a:ext uri="{28A0092B-C50C-407E-A947-70E740481C1C}">
                <a14:useLocalDpi xmlns:a14="http://schemas.microsoft.com/office/drawing/2010/main" val="0"/>
              </a:ext>
            </a:extLst>
          </a:blip>
          <a:srcRect b="35405"/>
          <a:stretch/>
        </p:blipFill>
        <p:spPr>
          <a:xfrm>
            <a:off x="4286248" y="2415743"/>
            <a:ext cx="3720930" cy="3204721"/>
          </a:xfrm>
          <a:prstGeom prst="rect">
            <a:avLst/>
          </a:prstGeom>
        </p:spPr>
      </p:pic>
    </p:spTree>
    <p:extLst>
      <p:ext uri="{BB962C8B-B14F-4D97-AF65-F5344CB8AC3E}">
        <p14:creationId xmlns:p14="http://schemas.microsoft.com/office/powerpoint/2010/main" val="388601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7AC930-CF95-9E40-8AD6-BF10EC396B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7" y="1079841"/>
            <a:ext cx="9220200" cy="6146800"/>
          </a:xfrm>
          <a:prstGeom prst="rect">
            <a:avLst/>
          </a:prstGeom>
        </p:spPr>
      </p:pic>
      <p:sp>
        <p:nvSpPr>
          <p:cNvPr id="2" name="Title 1">
            <a:extLst>
              <a:ext uri="{FF2B5EF4-FFF2-40B4-BE49-F238E27FC236}">
                <a16:creationId xmlns:a16="http://schemas.microsoft.com/office/drawing/2014/main" id="{66447AFA-8598-4B44-A6B5-F944AF08A842}"/>
              </a:ext>
            </a:extLst>
          </p:cNvPr>
          <p:cNvSpPr>
            <a:spLocks noGrp="1"/>
          </p:cNvSpPr>
          <p:nvPr>
            <p:ph type="title"/>
          </p:nvPr>
        </p:nvSpPr>
        <p:spPr>
          <a:xfrm>
            <a:off x="482943" y="5975576"/>
            <a:ext cx="3817208" cy="597049"/>
          </a:xfrm>
        </p:spPr>
        <p:txBody>
          <a:bodyPr/>
          <a:lstStyle/>
          <a:p>
            <a:r>
              <a:rPr lang="en-US" sz="4800" b="1" dirty="0">
                <a:solidFill>
                  <a:schemeClr val="bg1"/>
                </a:solidFill>
              </a:rPr>
              <a:t>Thank you</a:t>
            </a:r>
          </a:p>
        </p:txBody>
      </p:sp>
    </p:spTree>
    <p:extLst>
      <p:ext uri="{BB962C8B-B14F-4D97-AF65-F5344CB8AC3E}">
        <p14:creationId xmlns:p14="http://schemas.microsoft.com/office/powerpoint/2010/main" val="197053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10544</TotalTime>
  <Words>335</Words>
  <Application>Microsoft Macintosh PowerPoint</Application>
  <PresentationFormat>On-screen Show (4:3)</PresentationFormat>
  <Paragraphs>38</Paragraphs>
  <Slides>8</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Gill Sans MT</vt:lpstr>
      <vt:lpstr>Title Slide</vt:lpstr>
      <vt:lpstr>Content Slides</vt:lpstr>
      <vt:lpstr>Closing Slides</vt:lpstr>
      <vt:lpstr>PowerPoint Presentation</vt:lpstr>
      <vt:lpstr>Ama innovation lab</vt:lpstr>
      <vt:lpstr>Generating evidence</vt:lpstr>
      <vt:lpstr>Dynamics of poverty and resilience</vt:lpstr>
      <vt:lpstr>Strategies to promote resilience</vt:lpstr>
      <vt:lpstr>Today’s innovationS in promoting sustainable resilience </vt:lpstr>
      <vt:lpstr>Thank you</vt:lpstr>
      <vt:lpstr>PowerPoint Presentation</vt:lpstr>
    </vt:vector>
  </TitlesOfParts>
  <Company>Rowe Design House</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Tara Chiu</cp:lastModifiedBy>
  <cp:revision>711</cp:revision>
  <cp:lastPrinted>2018-07-18T18:26:05Z</cp:lastPrinted>
  <dcterms:created xsi:type="dcterms:W3CDTF">2015-01-15T01:04:45Z</dcterms:created>
  <dcterms:modified xsi:type="dcterms:W3CDTF">2018-07-24T16:21:58Z</dcterms:modified>
</cp:coreProperties>
</file>